
<file path=[Content_Types].xml><?xml version="1.0" encoding="utf-8"?>
<Types xmlns="http://schemas.openxmlformats.org/package/2006/content-types">
  <Default Extension="gif" ContentType="image/gif"/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48" r:id="rId1"/>
  </p:sldMasterIdLst>
  <p:notesMasterIdLst>
    <p:notesMasterId r:id="rId49"/>
  </p:notesMasterIdLst>
  <p:handoutMasterIdLst>
    <p:handoutMasterId r:id="rId50"/>
  </p:handoutMasterIdLst>
  <p:sldIdLst>
    <p:sldId id="263" r:id="rId2"/>
    <p:sldId id="257" r:id="rId3"/>
    <p:sldId id="285" r:id="rId4"/>
    <p:sldId id="290" r:id="rId5"/>
    <p:sldId id="293" r:id="rId6"/>
    <p:sldId id="289" r:id="rId7"/>
    <p:sldId id="296" r:id="rId8"/>
    <p:sldId id="294" r:id="rId9"/>
    <p:sldId id="295" r:id="rId10"/>
    <p:sldId id="291" r:id="rId11"/>
    <p:sldId id="299" r:id="rId12"/>
    <p:sldId id="275" r:id="rId13"/>
    <p:sldId id="298" r:id="rId14"/>
    <p:sldId id="297" r:id="rId15"/>
    <p:sldId id="300" r:id="rId16"/>
    <p:sldId id="288" r:id="rId17"/>
    <p:sldId id="307" r:id="rId18"/>
    <p:sldId id="308" r:id="rId19"/>
    <p:sldId id="266" r:id="rId20"/>
    <p:sldId id="267" r:id="rId21"/>
    <p:sldId id="258" r:id="rId22"/>
    <p:sldId id="268" r:id="rId23"/>
    <p:sldId id="269" r:id="rId24"/>
    <p:sldId id="272" r:id="rId25"/>
    <p:sldId id="277" r:id="rId26"/>
    <p:sldId id="273" r:id="rId27"/>
    <p:sldId id="276" r:id="rId28"/>
    <p:sldId id="270" r:id="rId29"/>
    <p:sldId id="279" r:id="rId30"/>
    <p:sldId id="278" r:id="rId31"/>
    <p:sldId id="280" r:id="rId32"/>
    <p:sldId id="287" r:id="rId33"/>
    <p:sldId id="260" r:id="rId34"/>
    <p:sldId id="303" r:id="rId35"/>
    <p:sldId id="301" r:id="rId36"/>
    <p:sldId id="304" r:id="rId37"/>
    <p:sldId id="302" r:id="rId38"/>
    <p:sldId id="305" r:id="rId39"/>
    <p:sldId id="286" r:id="rId40"/>
    <p:sldId id="282" r:id="rId41"/>
    <p:sldId id="259" r:id="rId42"/>
    <p:sldId id="283" r:id="rId43"/>
    <p:sldId id="281" r:id="rId44"/>
    <p:sldId id="284" r:id="rId45"/>
    <p:sldId id="264" r:id="rId46"/>
    <p:sldId id="306" r:id="rId47"/>
    <p:sldId id="265" r:id="rId48"/>
  </p:sldIdLst>
  <p:sldSz cx="9144000" cy="6858000" type="screen4x3"/>
  <p:notesSz cx="6858000" cy="9144000"/>
  <p:defaultTextStyle>
    <a:defPPr>
      <a:defRPr lang="it-IT"/>
    </a:defPPr>
    <a:lvl1pPr algn="l" rtl="0" eaLnBrk="0" fontAlgn="base" hangingPunct="0">
      <a:spcBef>
        <a:spcPct val="0"/>
      </a:spcBef>
      <a:spcAft>
        <a:spcPct val="0"/>
      </a:spcAft>
      <a:defRPr sz="9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9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9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9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9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sz="9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sz="9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sz="9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sz="9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zione predefinita" id="{119E41FF-03C5-4412-BE2A-C21BC9CFACC1}">
          <p14:sldIdLst>
            <p14:sldId id="263"/>
          </p14:sldIdLst>
        </p14:section>
        <p14:section name="Introduction" id="{37D57E55-99FB-42FD-B5C3-7856B54B0CD0}">
          <p14:sldIdLst>
            <p14:sldId id="257"/>
            <p14:sldId id="285"/>
            <p14:sldId id="290"/>
            <p14:sldId id="293"/>
            <p14:sldId id="289"/>
            <p14:sldId id="296"/>
            <p14:sldId id="294"/>
            <p14:sldId id="295"/>
            <p14:sldId id="291"/>
            <p14:sldId id="299"/>
            <p14:sldId id="275"/>
            <p14:sldId id="298"/>
            <p14:sldId id="297"/>
            <p14:sldId id="300"/>
          </p14:sldIdLst>
        </p14:section>
        <p14:section name="Literature Overview" id="{6F9D7CAA-E8A7-4920-8A1B-7A54CC33C325}">
          <p14:sldIdLst>
            <p14:sldId id="288"/>
            <p14:sldId id="307"/>
            <p14:sldId id="308"/>
            <p14:sldId id="266"/>
            <p14:sldId id="267"/>
            <p14:sldId id="258"/>
            <p14:sldId id="268"/>
            <p14:sldId id="269"/>
            <p14:sldId id="272"/>
            <p14:sldId id="277"/>
            <p14:sldId id="273"/>
            <p14:sldId id="276"/>
            <p14:sldId id="270"/>
            <p14:sldId id="279"/>
            <p14:sldId id="278"/>
            <p14:sldId id="280"/>
          </p14:sldIdLst>
        </p14:section>
        <p14:section name="Methodology" id="{4946D8B1-35FA-45A1-A969-A0E4913B7595}">
          <p14:sldIdLst>
            <p14:sldId id="287"/>
            <p14:sldId id="260"/>
            <p14:sldId id="303"/>
            <p14:sldId id="301"/>
            <p14:sldId id="304"/>
            <p14:sldId id="302"/>
            <p14:sldId id="305"/>
          </p14:sldIdLst>
        </p14:section>
        <p14:section name="Results" id="{7E4CD1D5-34A5-4B27-B689-DE1347AD2860}">
          <p14:sldIdLst>
            <p14:sldId id="286"/>
            <p14:sldId id="282"/>
            <p14:sldId id="259"/>
            <p14:sldId id="283"/>
            <p14:sldId id="281"/>
            <p14:sldId id="284"/>
            <p14:sldId id="264"/>
            <p14:sldId id="306"/>
            <p14:sldId id="26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48D65"/>
    <a:srgbClr val="94DAEF"/>
    <a:srgbClr val="90BA8C"/>
    <a:srgbClr val="BB8876"/>
    <a:srgbClr val="000000"/>
    <a:srgbClr val="EFD799"/>
    <a:srgbClr val="CCCCCC"/>
    <a:srgbClr val="424242"/>
    <a:srgbClr val="006778"/>
    <a:srgbClr val="AAC9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150" autoAdjust="0"/>
    <p:restoredTop sz="74438" autoAdjust="0"/>
  </p:normalViewPr>
  <p:slideViewPr>
    <p:cSldViewPr>
      <p:cViewPr>
        <p:scale>
          <a:sx n="75" d="100"/>
          <a:sy n="75" d="100"/>
        </p:scale>
        <p:origin x="1003" y="-269"/>
      </p:cViewPr>
      <p:guideLst>
        <p:guide orient="horz" pos="2160"/>
        <p:guide pos="2880"/>
      </p:guideLst>
    </p:cSldViewPr>
  </p:slideViewPr>
  <p:outlineViewPr>
    <p:cViewPr>
      <p:scale>
        <a:sx n="66" d="100"/>
        <a:sy n="66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110" d="100"/>
          <a:sy n="110" d="100"/>
        </p:scale>
        <p:origin x="-1688" y="-11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ECCE204F-0B0E-8253-9042-2CA718CCA632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it-IT" altLang="it-IT"/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D5ED8D7C-E2AE-80AE-A7E3-1CF7FB5F36FB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it-IT" altLang="it-IT"/>
          </a:p>
        </p:txBody>
      </p:sp>
      <p:sp>
        <p:nvSpPr>
          <p:cNvPr id="3076" name="Rectangle 4">
            <a:extLst>
              <a:ext uri="{FF2B5EF4-FFF2-40B4-BE49-F238E27FC236}">
                <a16:creationId xmlns:a16="http://schemas.microsoft.com/office/drawing/2014/main" id="{81FCFFA3-A44D-D7E0-8DC6-4BA1029079E5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it-IT" altLang="it-IT"/>
          </a:p>
        </p:txBody>
      </p:sp>
      <p:sp>
        <p:nvSpPr>
          <p:cNvPr id="3077" name="Rectangle 5">
            <a:extLst>
              <a:ext uri="{FF2B5EF4-FFF2-40B4-BE49-F238E27FC236}">
                <a16:creationId xmlns:a16="http://schemas.microsoft.com/office/drawing/2014/main" id="{F3943D86-496E-2B8D-F197-222544D4DD5C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ED90BE10-2949-40E5-93A7-96CF286474EA}" type="slidenum">
              <a:rPr lang="it-IT" altLang="it-IT"/>
              <a:pPr>
                <a:defRPr/>
              </a:pPr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752F0C7F-F4A5-ED53-868C-C615567C78A2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it-IT" altLang="it-IT"/>
          </a:p>
        </p:txBody>
      </p:sp>
      <p:sp>
        <p:nvSpPr>
          <p:cNvPr id="5123" name="Rectangle 3">
            <a:extLst>
              <a:ext uri="{FF2B5EF4-FFF2-40B4-BE49-F238E27FC236}">
                <a16:creationId xmlns:a16="http://schemas.microsoft.com/office/drawing/2014/main" id="{A6C540E8-356C-9055-A313-272A58ABAF1E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it-IT" altLang="it-IT"/>
          </a:p>
        </p:txBody>
      </p:sp>
      <p:sp>
        <p:nvSpPr>
          <p:cNvPr id="2052" name="Rectangle 4">
            <a:extLst>
              <a:ext uri="{FF2B5EF4-FFF2-40B4-BE49-F238E27FC236}">
                <a16:creationId xmlns:a16="http://schemas.microsoft.com/office/drawing/2014/main" id="{5454D2C3-2510-4D03-B472-689108865432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5125" name="Rectangle 5">
            <a:extLst>
              <a:ext uri="{FF2B5EF4-FFF2-40B4-BE49-F238E27FC236}">
                <a16:creationId xmlns:a16="http://schemas.microsoft.com/office/drawing/2014/main" id="{6D535CA8-35B4-F3DF-86D5-567BF5663CB1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it-IT" altLang="it-IT" noProof="0"/>
              <a:t>Fare clic per modificare gli stili del testo dello schema</a:t>
            </a:r>
          </a:p>
          <a:p>
            <a:pPr lvl="1"/>
            <a:r>
              <a:rPr lang="it-IT" altLang="it-IT" noProof="0"/>
              <a:t>Secondo livello</a:t>
            </a:r>
          </a:p>
          <a:p>
            <a:pPr lvl="2"/>
            <a:r>
              <a:rPr lang="it-IT" altLang="it-IT" noProof="0"/>
              <a:t>Terzo livello</a:t>
            </a:r>
          </a:p>
          <a:p>
            <a:pPr lvl="3"/>
            <a:r>
              <a:rPr lang="it-IT" altLang="it-IT" noProof="0"/>
              <a:t>Quarto livello</a:t>
            </a:r>
          </a:p>
          <a:p>
            <a:pPr lvl="4"/>
            <a:r>
              <a:rPr lang="it-IT" altLang="it-IT" noProof="0"/>
              <a:t>Quinto livello</a:t>
            </a:r>
          </a:p>
        </p:txBody>
      </p:sp>
      <p:sp>
        <p:nvSpPr>
          <p:cNvPr id="5126" name="Rectangle 6">
            <a:extLst>
              <a:ext uri="{FF2B5EF4-FFF2-40B4-BE49-F238E27FC236}">
                <a16:creationId xmlns:a16="http://schemas.microsoft.com/office/drawing/2014/main" id="{39DB7E42-BDD8-473C-8C72-3E57C9D509A4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it-IT" altLang="it-IT"/>
          </a:p>
        </p:txBody>
      </p:sp>
      <p:sp>
        <p:nvSpPr>
          <p:cNvPr id="5127" name="Rectangle 7">
            <a:extLst>
              <a:ext uri="{FF2B5EF4-FFF2-40B4-BE49-F238E27FC236}">
                <a16:creationId xmlns:a16="http://schemas.microsoft.com/office/drawing/2014/main" id="{BF17E667-9585-BE4B-DEA1-F7A99707AC3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3E46A100-CE4F-444A-B2FF-C030896C0F9A}" type="slidenum">
              <a:rPr lang="it-IT" altLang="it-IT"/>
              <a:pPr>
                <a:defRPr/>
              </a:pPr>
              <a:t>‹N›</a:t>
            </a:fld>
            <a:endParaRPr lang="it-IT" alt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7">
            <a:extLst>
              <a:ext uri="{FF2B5EF4-FFF2-40B4-BE49-F238E27FC236}">
                <a16:creationId xmlns:a16="http://schemas.microsoft.com/office/drawing/2014/main" id="{89F273A5-D4B2-CBFA-3240-FB6AB2BFA1C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1AF795FB-3D01-4CBF-98CA-EE22732EF04E}" type="slidenum">
              <a:rPr lang="it-IT" altLang="it-IT" sz="1200">
                <a:solidFill>
                  <a:schemeClr val="tx1"/>
                </a:solidFill>
              </a:rPr>
              <a:pPr/>
              <a:t>1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5123" name="Rectangle 2">
            <a:extLst>
              <a:ext uri="{FF2B5EF4-FFF2-40B4-BE49-F238E27FC236}">
                <a16:creationId xmlns:a16="http://schemas.microsoft.com/office/drawing/2014/main" id="{8274C35E-5258-C764-693C-C053F003648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4" name="Rectangle 3">
            <a:extLst>
              <a:ext uri="{FF2B5EF4-FFF2-40B4-BE49-F238E27FC236}">
                <a16:creationId xmlns:a16="http://schemas.microsoft.com/office/drawing/2014/main" id="{A38F14AC-BE81-CE28-208D-BD71AC9BD8C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A64D75A6-46CA-E2F6-341A-E829C73E8B4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43DC4737-916D-4BED-8A6F-6C0FF0036A5D}" type="slidenum">
              <a:rPr lang="it-IT" altLang="it-IT" sz="1200">
                <a:solidFill>
                  <a:schemeClr val="tx1"/>
                </a:solidFill>
              </a:rPr>
              <a:pPr/>
              <a:t>10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7838BEAA-9F24-A9EE-B2A0-DDEE9DFD9A9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4ED462EB-C117-60AD-E21B-99D34F94E0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 err="1"/>
              <a:t>Describe</a:t>
            </a:r>
            <a:r>
              <a:rPr lang="it-IT" altLang="it-IT" dirty="0"/>
              <a:t> </a:t>
            </a:r>
            <a:r>
              <a:rPr lang="it-IT" altLang="it-IT" dirty="0" err="1"/>
              <a:t>briefly</a:t>
            </a:r>
            <a:r>
              <a:rPr lang="it-IT" altLang="it-IT" dirty="0"/>
              <a:t> the idea of «feature </a:t>
            </a:r>
            <a:r>
              <a:rPr lang="it-IT" altLang="it-IT" dirty="0" err="1"/>
              <a:t>extraction</a:t>
            </a:r>
            <a:r>
              <a:rPr lang="it-IT" altLang="it-IT" dirty="0"/>
              <a:t>» (common to </a:t>
            </a:r>
            <a:r>
              <a:rPr lang="it-IT" altLang="it-IT" dirty="0" err="1"/>
              <a:t>different</a:t>
            </a:r>
            <a:r>
              <a:rPr lang="it-IT" altLang="it-IT" dirty="0"/>
              <a:t> models/tasks) and the concept of </a:t>
            </a:r>
            <a:r>
              <a:rPr lang="it-IT" altLang="it-IT" i="1" dirty="0"/>
              <a:t>«head» </a:t>
            </a:r>
            <a:r>
              <a:rPr lang="it-IT" altLang="it-IT" i="0" dirty="0"/>
              <a:t>(</a:t>
            </a:r>
            <a:r>
              <a:rPr lang="it-IT" altLang="it-IT" i="0" dirty="0" err="1"/>
              <a:t>classification</a:t>
            </a:r>
            <a:r>
              <a:rPr lang="it-IT" altLang="it-IT" i="0" dirty="0"/>
              <a:t> Vs </a:t>
            </a:r>
            <a:r>
              <a:rPr lang="it-IT" altLang="it-IT" i="0" dirty="0" err="1"/>
              <a:t>segmentation</a:t>
            </a:r>
            <a:r>
              <a:rPr lang="it-IT" altLang="it-IT" i="0" dirty="0"/>
              <a:t>)</a:t>
            </a:r>
            <a:r>
              <a:rPr lang="it-IT" altLang="it-IT" dirty="0"/>
              <a:t> 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endParaRPr lang="it-IT" altLang="it-IT" dirty="0"/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endParaRPr lang="it-IT" altLang="it-IT" dirty="0"/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it-IT" altLang="it-IT" dirty="0" err="1"/>
              <a:t>We</a:t>
            </a:r>
            <a:r>
              <a:rPr lang="it-IT" altLang="it-IT" dirty="0"/>
              <a:t> </a:t>
            </a:r>
            <a:r>
              <a:rPr lang="it-IT" altLang="it-IT" dirty="0" err="1"/>
              <a:t>have</a:t>
            </a:r>
            <a:r>
              <a:rPr lang="it-IT" altLang="it-IT" dirty="0"/>
              <a:t> </a:t>
            </a:r>
            <a:r>
              <a:rPr lang="it-IT" altLang="it-IT" dirty="0" err="1"/>
              <a:t>seen</a:t>
            </a:r>
            <a:r>
              <a:rPr lang="it-IT" altLang="it-IT" dirty="0"/>
              <a:t> </a:t>
            </a:r>
            <a:r>
              <a:rPr lang="it-IT" altLang="it-IT" i="1" dirty="0" err="1"/>
              <a:t>how</a:t>
            </a:r>
            <a:r>
              <a:rPr lang="it-IT" altLang="it-IT" i="1" dirty="0"/>
              <a:t> to reduce </a:t>
            </a:r>
            <a:r>
              <a:rPr lang="it-IT" altLang="it-IT" i="0" dirty="0"/>
              <a:t>(</a:t>
            </a:r>
            <a:r>
              <a:rPr lang="it-IT" altLang="it-IT" i="0" dirty="0" err="1"/>
              <a:t>extract</a:t>
            </a:r>
            <a:r>
              <a:rPr lang="it-IT" altLang="it-IT" i="0" dirty="0"/>
              <a:t>) </a:t>
            </a:r>
            <a:r>
              <a:rPr lang="it-IT" altLang="it-IT" i="1" dirty="0"/>
              <a:t>the information</a:t>
            </a:r>
            <a:r>
              <a:rPr lang="it-IT" altLang="it-IT" i="0" dirty="0"/>
              <a:t>, </a:t>
            </a:r>
            <a:r>
              <a:rPr lang="it-IT" altLang="it-IT" i="0" dirty="0" err="1"/>
              <a:t>but</a:t>
            </a:r>
            <a:r>
              <a:rPr lang="it-IT" altLang="it-IT" i="0" dirty="0"/>
              <a:t> once </a:t>
            </a:r>
            <a:r>
              <a:rPr lang="it-IT" altLang="it-IT" i="0" dirty="0" err="1"/>
              <a:t>we</a:t>
            </a:r>
            <a:r>
              <a:rPr lang="it-IT" altLang="it-IT" i="0" dirty="0"/>
              <a:t> are </a:t>
            </a:r>
            <a:r>
              <a:rPr lang="it-IT" altLang="it-IT" i="0" dirty="0" err="1"/>
              <a:t>arrived</a:t>
            </a:r>
            <a:r>
              <a:rPr lang="it-IT" altLang="it-IT" i="0" dirty="0"/>
              <a:t> to a </a:t>
            </a:r>
            <a:r>
              <a:rPr lang="it-IT" altLang="it-IT" i="0" dirty="0" err="1"/>
              <a:t>bottleneck</a:t>
            </a:r>
            <a:r>
              <a:rPr lang="it-IT" altLang="it-IT" i="0" dirty="0"/>
              <a:t>, </a:t>
            </a:r>
            <a:r>
              <a:rPr lang="it-IT" altLang="it-IT" i="0" dirty="0" err="1"/>
              <a:t>we</a:t>
            </a:r>
            <a:r>
              <a:rPr lang="it-IT" altLang="it-IT" i="0" dirty="0"/>
              <a:t> </a:t>
            </a:r>
            <a:r>
              <a:rPr lang="it-IT" altLang="it-IT" i="0" dirty="0" err="1"/>
              <a:t>have</a:t>
            </a:r>
            <a:r>
              <a:rPr lang="it-IT" altLang="it-IT" i="0" dirty="0"/>
              <a:t> to </a:t>
            </a:r>
            <a:r>
              <a:rPr lang="it-IT" altLang="it-IT" i="0" dirty="0" err="1"/>
              <a:t>expand</a:t>
            </a:r>
            <a:r>
              <a:rPr lang="it-IT" altLang="it-IT" i="0" dirty="0"/>
              <a:t> </a:t>
            </a:r>
            <a:r>
              <a:rPr lang="it-IT" altLang="it-IT" i="0" dirty="0" err="1"/>
              <a:t>again</a:t>
            </a:r>
            <a:r>
              <a:rPr lang="it-IT" altLang="it-IT" i="0" dirty="0"/>
              <a:t> </a:t>
            </a:r>
            <a:r>
              <a:rPr lang="it-IT" altLang="it-IT" i="0" dirty="0" err="1"/>
              <a:t>this</a:t>
            </a:r>
            <a:r>
              <a:rPr lang="it-IT" altLang="it-IT" i="0" dirty="0"/>
              <a:t> information to the </a:t>
            </a:r>
            <a:r>
              <a:rPr lang="it-IT" altLang="it-IT" i="0" dirty="0" err="1"/>
              <a:t>original</a:t>
            </a:r>
            <a:r>
              <a:rPr lang="it-IT" altLang="it-IT" i="0" dirty="0"/>
              <a:t> </a:t>
            </a:r>
            <a:r>
              <a:rPr lang="it-IT" altLang="it-IT" i="0" dirty="0" err="1"/>
              <a:t>resolution</a:t>
            </a:r>
            <a:r>
              <a:rPr lang="it-IT" altLang="it-IT" i="0" dirty="0"/>
              <a:t>: </a:t>
            </a:r>
            <a:r>
              <a:rPr lang="it-IT" altLang="it-IT" i="0" dirty="0" err="1"/>
              <a:t>we</a:t>
            </a:r>
            <a:r>
              <a:rPr lang="it-IT" altLang="it-IT" i="0" dirty="0"/>
              <a:t> do so by </a:t>
            </a:r>
            <a:r>
              <a:rPr lang="it-IT" altLang="it-IT" i="0" dirty="0" err="1"/>
              <a:t>using</a:t>
            </a:r>
            <a:r>
              <a:rPr lang="it-IT" altLang="it-IT" i="0" dirty="0"/>
              <a:t> </a:t>
            </a:r>
            <a:r>
              <a:rPr lang="it-IT" altLang="it-IT" i="1" dirty="0" err="1"/>
              <a:t>transposed</a:t>
            </a:r>
            <a:r>
              <a:rPr lang="it-IT" altLang="it-IT" i="1" dirty="0"/>
              <a:t> </a:t>
            </a:r>
            <a:r>
              <a:rPr lang="it-IT" altLang="it-IT" i="1" dirty="0" err="1"/>
              <a:t>convolution</a:t>
            </a:r>
            <a:r>
              <a:rPr lang="it-IT" altLang="it-IT" i="1" dirty="0"/>
              <a:t>: </a:t>
            </a:r>
            <a:r>
              <a:rPr lang="it-IT" altLang="it-IT" i="0" dirty="0" err="1"/>
              <a:t>this</a:t>
            </a:r>
            <a:r>
              <a:rPr lang="it-IT" altLang="it-IT" i="0" dirty="0"/>
              <a:t> </a:t>
            </a:r>
            <a:r>
              <a:rPr lang="it-IT" altLang="it-IT" i="0" dirty="0" err="1"/>
              <a:t>operation</a:t>
            </a:r>
            <a:r>
              <a:rPr lang="it-IT" altLang="it-IT" i="0" dirty="0"/>
              <a:t> </a:t>
            </a:r>
            <a:r>
              <a:rPr lang="it-IT" altLang="it-IT" i="1" dirty="0" err="1"/>
              <a:t>broadcasts</a:t>
            </a:r>
            <a:r>
              <a:rPr lang="it-IT" altLang="it-IT" i="1" dirty="0"/>
              <a:t> </a:t>
            </a:r>
            <a:r>
              <a:rPr lang="it-IT" altLang="it-IT" i="0" dirty="0"/>
              <a:t>input </a:t>
            </a:r>
            <a:r>
              <a:rPr lang="it-IT" altLang="it-IT" i="0" dirty="0" err="1"/>
              <a:t>elements</a:t>
            </a:r>
            <a:r>
              <a:rPr lang="it-IT" altLang="it-IT" i="0" dirty="0"/>
              <a:t> via the kernel, </a:t>
            </a:r>
            <a:r>
              <a:rPr lang="it-IT" altLang="it-IT" i="0" dirty="0" err="1"/>
              <a:t>therby</a:t>
            </a:r>
            <a:r>
              <a:rPr lang="it-IT" altLang="it-IT" i="0" dirty="0"/>
              <a:t> </a:t>
            </a:r>
            <a:r>
              <a:rPr lang="it-IT" altLang="it-IT" i="0" dirty="0" err="1"/>
              <a:t>producing</a:t>
            </a:r>
            <a:r>
              <a:rPr lang="it-IT" altLang="it-IT" i="0" dirty="0"/>
              <a:t> an output </a:t>
            </a:r>
            <a:r>
              <a:rPr lang="it-IT" altLang="it-IT" i="0" dirty="0" err="1"/>
              <a:t>that</a:t>
            </a:r>
            <a:r>
              <a:rPr lang="it-IT" altLang="it-IT" i="0" dirty="0"/>
              <a:t> </a:t>
            </a:r>
            <a:r>
              <a:rPr lang="it-IT" altLang="it-IT" i="0" dirty="0" err="1"/>
              <a:t>is</a:t>
            </a:r>
            <a:r>
              <a:rPr lang="it-IT" altLang="it-IT" i="0" dirty="0"/>
              <a:t> </a:t>
            </a:r>
            <a:r>
              <a:rPr lang="it-IT" altLang="it-IT" i="0" dirty="0" err="1"/>
              <a:t>larger</a:t>
            </a:r>
            <a:r>
              <a:rPr lang="it-IT" altLang="it-IT" i="0" dirty="0"/>
              <a:t> </a:t>
            </a:r>
            <a:r>
              <a:rPr lang="it-IT" altLang="it-IT" i="0" dirty="0" err="1"/>
              <a:t>than</a:t>
            </a:r>
            <a:r>
              <a:rPr lang="it-IT" altLang="it-IT" i="0" dirty="0"/>
              <a:t> the input </a:t>
            </a:r>
            <a:r>
              <a:rPr lang="it-IT" altLang="it-IT" i="0" dirty="0" err="1"/>
              <a:t>they</a:t>
            </a:r>
            <a:r>
              <a:rPr lang="it-IT" altLang="it-IT" i="0" dirty="0"/>
              <a:t> </a:t>
            </a:r>
            <a:r>
              <a:rPr lang="it-IT" altLang="it-IT" i="0" dirty="0" err="1"/>
              <a:t>receive</a:t>
            </a:r>
            <a:r>
              <a:rPr lang="it-IT" altLang="it-IT" i="0" dirty="0"/>
              <a:t>. </a:t>
            </a:r>
            <a:r>
              <a:rPr lang="it-IT" altLang="it-IT" i="0" dirty="0" err="1"/>
              <a:t>We</a:t>
            </a:r>
            <a:r>
              <a:rPr lang="it-IT" altLang="it-IT" i="0" dirty="0"/>
              <a:t> do so for multiple stage up </a:t>
            </a:r>
            <a:r>
              <a:rPr lang="it-IT" altLang="it-IT" i="0" dirty="0" err="1"/>
              <a:t>until</a:t>
            </a:r>
            <a:r>
              <a:rPr lang="it-IT" altLang="it-IT" i="0" dirty="0"/>
              <a:t> </a:t>
            </a:r>
            <a:r>
              <a:rPr lang="it-IT" altLang="it-IT" i="0" dirty="0" err="1"/>
              <a:t>we</a:t>
            </a:r>
            <a:r>
              <a:rPr lang="it-IT" altLang="it-IT" i="0" dirty="0"/>
              <a:t> </a:t>
            </a:r>
            <a:r>
              <a:rPr lang="it-IT" altLang="it-IT" i="0" dirty="0" err="1"/>
              <a:t>restore</a:t>
            </a:r>
            <a:r>
              <a:rPr lang="it-IT" altLang="it-IT" i="0" dirty="0"/>
              <a:t> the </a:t>
            </a:r>
            <a:r>
              <a:rPr lang="it-IT" altLang="it-IT" i="0" dirty="0" err="1"/>
              <a:t>original</a:t>
            </a:r>
            <a:r>
              <a:rPr lang="it-IT" altLang="it-IT" i="0" dirty="0"/>
              <a:t> </a:t>
            </a:r>
            <a:r>
              <a:rPr lang="it-IT" altLang="it-IT" i="0" dirty="0" err="1"/>
              <a:t>spatial</a:t>
            </a:r>
            <a:r>
              <a:rPr lang="it-IT" altLang="it-IT" i="0" dirty="0"/>
              <a:t> </a:t>
            </a:r>
            <a:r>
              <a:rPr lang="it-IT" altLang="it-IT" i="0" dirty="0" err="1"/>
              <a:t>dimension</a:t>
            </a:r>
            <a:r>
              <a:rPr lang="it-IT" altLang="it-IT" i="0" dirty="0"/>
              <a:t>, </a:t>
            </a:r>
            <a:r>
              <a:rPr lang="it-IT" altLang="it-IT" i="0" dirty="0" err="1"/>
              <a:t>but</a:t>
            </a:r>
            <a:r>
              <a:rPr lang="it-IT" altLang="it-IT" i="0" dirty="0"/>
              <a:t> with </a:t>
            </a:r>
            <a:r>
              <a:rPr lang="it-IT" altLang="it-IT" i="0" dirty="0" err="1"/>
              <a:t>as</a:t>
            </a:r>
            <a:r>
              <a:rPr lang="it-IT" altLang="it-IT" i="0" dirty="0"/>
              <a:t> </a:t>
            </a:r>
            <a:r>
              <a:rPr lang="it-IT" altLang="it-IT" i="0" dirty="0" err="1"/>
              <a:t>many</a:t>
            </a:r>
            <a:r>
              <a:rPr lang="it-IT" altLang="it-IT" i="0" dirty="0"/>
              <a:t> </a:t>
            </a:r>
            <a:r>
              <a:rPr lang="it-IT" altLang="it-IT" i="0" dirty="0" err="1"/>
              <a:t>layers</a:t>
            </a:r>
            <a:r>
              <a:rPr lang="it-IT" altLang="it-IT" i="0" dirty="0"/>
              <a:t> </a:t>
            </a:r>
            <a:r>
              <a:rPr lang="it-IT" altLang="it-IT" i="0" dirty="0" err="1"/>
              <a:t>as</a:t>
            </a:r>
            <a:r>
              <a:rPr lang="it-IT" altLang="it-IT" i="0" dirty="0"/>
              <a:t> the labels </a:t>
            </a:r>
            <a:r>
              <a:rPr lang="it-IT" altLang="it-IT" i="0" dirty="0" err="1"/>
              <a:t>we</a:t>
            </a:r>
            <a:r>
              <a:rPr lang="it-IT" altLang="it-IT" i="0" dirty="0"/>
              <a:t>  </a:t>
            </a:r>
            <a:r>
              <a:rPr lang="it-IT" altLang="it-IT" i="0" dirty="0" err="1"/>
              <a:t>would</a:t>
            </a:r>
            <a:r>
              <a:rPr lang="it-IT" altLang="it-IT" i="0" dirty="0"/>
              <a:t> like to </a:t>
            </a:r>
            <a:r>
              <a:rPr lang="it-IT" altLang="it-IT" i="0" dirty="0" err="1"/>
              <a:t>predict</a:t>
            </a:r>
            <a:r>
              <a:rPr lang="it-IT" altLang="it-IT" i="0" dirty="0"/>
              <a:t>.</a:t>
            </a:r>
            <a:endParaRPr lang="it-IT" altLang="it-IT" i="1" dirty="0"/>
          </a:p>
        </p:txBody>
      </p:sp>
    </p:spTree>
    <p:extLst>
      <p:ext uri="{BB962C8B-B14F-4D97-AF65-F5344CB8AC3E}">
        <p14:creationId xmlns:p14="http://schemas.microsoft.com/office/powerpoint/2010/main" val="24192759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A64D75A6-46CA-E2F6-341A-E829C73E8B4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43DC4737-916D-4BED-8A6F-6C0FF0036A5D}" type="slidenum">
              <a:rPr lang="it-IT" altLang="it-IT" sz="1200">
                <a:solidFill>
                  <a:schemeClr val="tx1"/>
                </a:solidFill>
              </a:rPr>
              <a:pPr/>
              <a:t>11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7838BEAA-9F24-A9EE-B2A0-DDEE9DFD9A9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4ED462EB-C117-60AD-E21B-99D34F94E0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i="0" dirty="0" err="1"/>
              <a:t>Describe</a:t>
            </a:r>
            <a:r>
              <a:rPr lang="it-IT" altLang="it-IT" i="0" dirty="0"/>
              <a:t> </a:t>
            </a:r>
            <a:r>
              <a:rPr lang="it-IT" altLang="it-IT" i="0" dirty="0" err="1"/>
              <a:t>briefly</a:t>
            </a:r>
            <a:r>
              <a:rPr lang="it-IT" altLang="it-IT" i="0" dirty="0"/>
              <a:t> the </a:t>
            </a:r>
            <a:r>
              <a:rPr lang="it-IT" altLang="it-IT" i="0" dirty="0" err="1"/>
              <a:t>functioning</a:t>
            </a:r>
            <a:r>
              <a:rPr lang="it-IT" altLang="it-IT" i="0" dirty="0"/>
              <a:t> of the model (in </a:t>
            </a:r>
            <a:r>
              <a:rPr lang="it-IT" altLang="it-IT" i="0" dirty="0" err="1"/>
              <a:t>particular</a:t>
            </a:r>
            <a:r>
              <a:rPr lang="it-IT" altLang="it-IT" i="0" dirty="0"/>
              <a:t> the </a:t>
            </a:r>
            <a:r>
              <a:rPr lang="it-IT" altLang="it-IT" i="1" dirty="0"/>
              <a:t>patch </a:t>
            </a:r>
            <a:r>
              <a:rPr lang="it-IT" altLang="it-IT" i="1" dirty="0" err="1"/>
              <a:t>partiioning</a:t>
            </a:r>
            <a:r>
              <a:rPr lang="it-IT" altLang="it-IT" i="1" dirty="0"/>
              <a:t> </a:t>
            </a:r>
            <a:r>
              <a:rPr lang="it-IT" altLang="it-IT" i="0" dirty="0" err="1"/>
              <a:t>scheme</a:t>
            </a:r>
            <a:r>
              <a:rPr lang="it-IT" altLang="it-IT" i="0" dirty="0"/>
              <a:t>)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i="0" dirty="0"/>
              <a:t>Anticipate the </a:t>
            </a:r>
            <a:r>
              <a:rPr lang="it-IT" altLang="it-IT" i="1" dirty="0"/>
              <a:t>Attention </a:t>
            </a:r>
            <a:r>
              <a:rPr lang="it-IT" altLang="it-IT" i="0" dirty="0" err="1"/>
              <a:t>mechanism</a:t>
            </a:r>
            <a:r>
              <a:rPr lang="it-IT" altLang="it-IT" i="0" dirty="0"/>
              <a:t> of the </a:t>
            </a:r>
            <a:r>
              <a:rPr lang="it-IT" altLang="it-IT" i="1" dirty="0"/>
              <a:t>Transformer </a:t>
            </a:r>
            <a:r>
              <a:rPr lang="it-IT" altLang="it-IT" i="0" dirty="0" err="1"/>
              <a:t>architecture</a:t>
            </a:r>
            <a:endParaRPr lang="it-IT" altLang="it-IT" i="0" dirty="0"/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endParaRPr lang="it-IT" altLang="it-IT" i="0" dirty="0"/>
          </a:p>
          <a:p>
            <a:pPr marL="0" indent="0" eaLnBrk="1" hangingPunct="1">
              <a:buFont typeface="Arial" panose="020B0604020202020204" pitchFamily="34" charset="0"/>
              <a:buNone/>
            </a:pPr>
            <a:endParaRPr lang="it-IT" altLang="it-IT" i="0" dirty="0"/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it-IT" altLang="it-IT" i="0" dirty="0"/>
              <a:t>So far </a:t>
            </a:r>
            <a:r>
              <a:rPr lang="it-IT" altLang="it-IT" i="0" dirty="0" err="1"/>
              <a:t>we</a:t>
            </a:r>
            <a:r>
              <a:rPr lang="it-IT" altLang="it-IT" i="0" dirty="0"/>
              <a:t> </a:t>
            </a:r>
            <a:r>
              <a:rPr lang="it-IT" altLang="it-IT" i="0" dirty="0" err="1"/>
              <a:t>have</a:t>
            </a:r>
            <a:r>
              <a:rPr lang="it-IT" altLang="it-IT" i="0" dirty="0"/>
              <a:t> </a:t>
            </a:r>
            <a:r>
              <a:rPr lang="it-IT" altLang="it-IT" i="0" dirty="0" err="1"/>
              <a:t>seen</a:t>
            </a:r>
            <a:r>
              <a:rPr lang="it-IT" altLang="it-IT" i="0" dirty="0"/>
              <a:t> an </a:t>
            </a:r>
            <a:r>
              <a:rPr lang="it-IT" altLang="it-IT" i="0" dirty="0" err="1"/>
              <a:t>attempt</a:t>
            </a:r>
            <a:r>
              <a:rPr lang="it-IT" altLang="it-IT" i="0" dirty="0"/>
              <a:t> for information </a:t>
            </a:r>
            <a:r>
              <a:rPr lang="it-IT" altLang="it-IT" i="0" dirty="0" err="1"/>
              <a:t>extraction</a:t>
            </a:r>
            <a:r>
              <a:rPr lang="it-IT" altLang="it-IT" i="0" dirty="0"/>
              <a:t>, </a:t>
            </a:r>
            <a:r>
              <a:rPr lang="it-IT" altLang="it-IT" i="0" dirty="0" err="1"/>
              <a:t>but</a:t>
            </a:r>
            <a:r>
              <a:rPr lang="it-IT" altLang="it-IT" i="0" dirty="0"/>
              <a:t> </a:t>
            </a:r>
            <a:r>
              <a:rPr lang="it-IT" altLang="it-IT" i="0" dirty="0" err="1"/>
              <a:t>it</a:t>
            </a:r>
            <a:r>
              <a:rPr lang="it-IT" altLang="it-IT" i="0" dirty="0"/>
              <a:t> </a:t>
            </a:r>
            <a:r>
              <a:rPr lang="it-IT" altLang="it-IT" i="0" dirty="0" err="1"/>
              <a:t>is</a:t>
            </a:r>
            <a:r>
              <a:rPr lang="it-IT" altLang="it-IT" i="0" dirty="0"/>
              <a:t> not the </a:t>
            </a:r>
            <a:r>
              <a:rPr lang="it-IT" altLang="it-IT" i="0" dirty="0" err="1"/>
              <a:t>only</a:t>
            </a:r>
            <a:r>
              <a:rPr lang="it-IT" altLang="it-IT" i="0" dirty="0"/>
              <a:t> one. First </a:t>
            </a:r>
            <a:r>
              <a:rPr lang="it-IT" altLang="it-IT" i="0" dirty="0" err="1"/>
              <a:t>popularized</a:t>
            </a:r>
            <a:r>
              <a:rPr lang="it-IT" altLang="it-IT" i="0" dirty="0"/>
              <a:t> in the Natural Language Processing (NLP) domain, the </a:t>
            </a:r>
            <a:r>
              <a:rPr lang="it-IT" altLang="it-IT" i="1" dirty="0"/>
              <a:t>self-</a:t>
            </a:r>
            <a:r>
              <a:rPr lang="it-IT" altLang="it-IT" i="1" dirty="0" err="1"/>
              <a:t>attention</a:t>
            </a:r>
            <a:r>
              <a:rPr lang="it-IT" altLang="it-IT" i="1" dirty="0"/>
              <a:t> </a:t>
            </a:r>
            <a:r>
              <a:rPr lang="it-IT" altLang="it-IT" i="1" dirty="0" err="1"/>
              <a:t>mechanism</a:t>
            </a:r>
            <a:r>
              <a:rPr lang="it-IT" altLang="it-IT" i="0" dirty="0"/>
              <a:t> </a:t>
            </a:r>
            <a:r>
              <a:rPr lang="it-IT" altLang="it-IT" i="0" dirty="0" err="1"/>
              <a:t>has</a:t>
            </a:r>
            <a:r>
              <a:rPr lang="it-IT" altLang="it-IT" i="0" dirty="0"/>
              <a:t> </a:t>
            </a:r>
            <a:r>
              <a:rPr lang="it-IT" altLang="it-IT" i="0" dirty="0" err="1"/>
              <a:t>gained</a:t>
            </a:r>
            <a:r>
              <a:rPr lang="it-IT" altLang="it-IT" i="0" dirty="0"/>
              <a:t> </a:t>
            </a:r>
            <a:r>
              <a:rPr lang="it-IT" altLang="it-IT" i="0" dirty="0" err="1"/>
              <a:t>popularity</a:t>
            </a:r>
            <a:r>
              <a:rPr lang="it-IT" altLang="it-IT" i="0" dirty="0"/>
              <a:t> </a:t>
            </a:r>
            <a:r>
              <a:rPr lang="it-IT" altLang="it-IT" i="0" dirty="0" err="1"/>
              <a:t>even</a:t>
            </a:r>
            <a:r>
              <a:rPr lang="it-IT" altLang="it-IT" i="0" dirty="0"/>
              <a:t> in Computer Vision domain, </a:t>
            </a:r>
            <a:r>
              <a:rPr lang="it-IT" altLang="it-IT" i="0" dirty="0" err="1"/>
              <a:t>when</a:t>
            </a:r>
            <a:r>
              <a:rPr lang="it-IT" altLang="it-IT" i="0" dirty="0"/>
              <a:t> the first Image Transformer </a:t>
            </a:r>
            <a:r>
              <a:rPr lang="it-IT" altLang="it-IT" i="0" dirty="0" err="1"/>
              <a:t>was</a:t>
            </a:r>
            <a:r>
              <a:rPr lang="it-IT" altLang="it-IT" i="0" dirty="0"/>
              <a:t> </a:t>
            </a:r>
            <a:r>
              <a:rPr lang="it-IT" altLang="it-IT" i="0" dirty="0" err="1"/>
              <a:t>proposed</a:t>
            </a:r>
            <a:r>
              <a:rPr lang="it-IT" altLang="it-IT" i="0" dirty="0"/>
              <a:t> in 2020. The adoption of the </a:t>
            </a:r>
            <a:r>
              <a:rPr lang="it-IT" altLang="it-IT" i="1" dirty="0"/>
              <a:t>Transformer </a:t>
            </a:r>
            <a:r>
              <a:rPr lang="it-IT" altLang="it-IT" i="0" dirty="0" err="1"/>
              <a:t>architecture</a:t>
            </a:r>
            <a:r>
              <a:rPr lang="it-IT" altLang="it-IT" i="0" dirty="0"/>
              <a:t> </a:t>
            </a:r>
            <a:r>
              <a:rPr lang="it-IT" altLang="it-IT" i="0" dirty="0" err="1"/>
              <a:t>instead</a:t>
            </a:r>
            <a:r>
              <a:rPr lang="it-IT" altLang="it-IT" i="0" dirty="0"/>
              <a:t> of the </a:t>
            </a:r>
            <a:r>
              <a:rPr lang="it-IT" altLang="it-IT" i="0" dirty="0" err="1"/>
              <a:t>classical</a:t>
            </a:r>
            <a:r>
              <a:rPr lang="it-IT" altLang="it-IT" i="0" dirty="0"/>
              <a:t> CNN for CV tasks </a:t>
            </a:r>
            <a:r>
              <a:rPr lang="it-IT" altLang="it-IT" i="0" dirty="0" err="1"/>
              <a:t>required</a:t>
            </a:r>
            <a:r>
              <a:rPr lang="it-IT" altLang="it-IT" i="0" dirty="0"/>
              <a:t> a </a:t>
            </a:r>
            <a:r>
              <a:rPr lang="it-IT" altLang="it-IT" i="0" dirty="0" err="1"/>
              <a:t>fundamental</a:t>
            </a:r>
            <a:r>
              <a:rPr lang="it-IT" altLang="it-IT" i="0" dirty="0"/>
              <a:t> </a:t>
            </a:r>
            <a:r>
              <a:rPr lang="it-IT" altLang="it-IT" i="0" dirty="0" err="1"/>
              <a:t>change</a:t>
            </a:r>
            <a:r>
              <a:rPr lang="it-IT" altLang="it-IT" i="0" dirty="0"/>
              <a:t> in </a:t>
            </a:r>
            <a:r>
              <a:rPr lang="it-IT" altLang="it-IT" i="1" dirty="0" err="1"/>
              <a:t>how</a:t>
            </a:r>
            <a:r>
              <a:rPr lang="it-IT" altLang="it-IT" i="1" dirty="0"/>
              <a:t> the image </a:t>
            </a:r>
            <a:r>
              <a:rPr lang="it-IT" altLang="it-IT" i="1" dirty="0" err="1"/>
              <a:t>is</a:t>
            </a:r>
            <a:r>
              <a:rPr lang="it-IT" altLang="it-IT" i="1" dirty="0"/>
              <a:t> </a:t>
            </a:r>
            <a:r>
              <a:rPr lang="it-IT" altLang="it-IT" i="1" dirty="0" err="1"/>
              <a:t>perceived</a:t>
            </a:r>
            <a:r>
              <a:rPr lang="it-IT" altLang="it-IT" i="1" dirty="0"/>
              <a:t> </a:t>
            </a:r>
            <a:r>
              <a:rPr lang="it-IT" altLang="it-IT" i="0" dirty="0"/>
              <a:t>and </a:t>
            </a:r>
            <a:r>
              <a:rPr lang="it-IT" altLang="it-IT" i="1" dirty="0" err="1"/>
              <a:t>processed</a:t>
            </a:r>
            <a:r>
              <a:rPr lang="it-IT" altLang="it-IT" i="1" dirty="0"/>
              <a:t>: </a:t>
            </a:r>
            <a:r>
              <a:rPr lang="it-IT" altLang="it-IT" i="0" dirty="0"/>
              <a:t>from a </a:t>
            </a:r>
            <a:r>
              <a:rPr lang="it-IT" altLang="it-IT" i="0" dirty="0" err="1"/>
              <a:t>multidimensional</a:t>
            </a:r>
            <a:r>
              <a:rPr lang="it-IT" altLang="it-IT" i="0" dirty="0"/>
              <a:t> </a:t>
            </a:r>
            <a:r>
              <a:rPr lang="it-IT" altLang="it-IT" i="0" dirty="0" err="1"/>
              <a:t>monalith</a:t>
            </a:r>
            <a:r>
              <a:rPr lang="it-IT" altLang="it-IT" i="0" dirty="0"/>
              <a:t> </a:t>
            </a:r>
            <a:r>
              <a:rPr lang="it-IT" altLang="it-IT" i="0" dirty="0" err="1"/>
              <a:t>we</a:t>
            </a:r>
            <a:r>
              <a:rPr lang="it-IT" altLang="it-IT" i="0" dirty="0"/>
              <a:t> pass to a </a:t>
            </a:r>
            <a:r>
              <a:rPr lang="it-IT" altLang="it-IT" i="1" dirty="0" err="1"/>
              <a:t>sequence</a:t>
            </a:r>
            <a:r>
              <a:rPr lang="it-IT" altLang="it-IT" i="1" dirty="0"/>
              <a:t> of patches </a:t>
            </a:r>
            <a:r>
              <a:rPr lang="it-IT" altLang="it-IT" i="0" dirty="0" err="1"/>
              <a:t>that</a:t>
            </a:r>
            <a:r>
              <a:rPr lang="it-IT" altLang="it-IT" i="0" dirty="0"/>
              <a:t> are first </a:t>
            </a:r>
            <a:r>
              <a:rPr lang="it-IT" altLang="it-IT" i="0" dirty="0" err="1"/>
              <a:t>flattened</a:t>
            </a:r>
            <a:r>
              <a:rPr lang="it-IT" altLang="it-IT" i="0" dirty="0"/>
              <a:t> and </a:t>
            </a:r>
            <a:r>
              <a:rPr lang="it-IT" altLang="it-IT" i="0" dirty="0" err="1"/>
              <a:t>then</a:t>
            </a:r>
            <a:r>
              <a:rPr lang="it-IT" altLang="it-IT" i="0" dirty="0"/>
              <a:t> </a:t>
            </a:r>
            <a:r>
              <a:rPr lang="it-IT" altLang="it-IT" i="0" dirty="0" err="1"/>
              <a:t>projected</a:t>
            </a:r>
            <a:r>
              <a:rPr lang="it-IT" altLang="it-IT" i="0" dirty="0"/>
              <a:t> </a:t>
            </a:r>
            <a:r>
              <a:rPr lang="it-IT" altLang="it-IT" i="0" dirty="0" err="1"/>
              <a:t>into</a:t>
            </a:r>
            <a:r>
              <a:rPr lang="it-IT" altLang="it-IT" i="0" dirty="0"/>
              <a:t> an </a:t>
            </a:r>
            <a:r>
              <a:rPr lang="it-IT" altLang="it-IT" i="0" dirty="0" err="1"/>
              <a:t>embedding</a:t>
            </a:r>
            <a:r>
              <a:rPr lang="it-IT" altLang="it-IT" i="0" dirty="0"/>
              <a:t> </a:t>
            </a:r>
            <a:r>
              <a:rPr lang="it-IT" altLang="it-IT" i="0" dirty="0" err="1"/>
              <a:t>space</a:t>
            </a:r>
            <a:r>
              <a:rPr lang="it-IT" altLang="it-IT" i="0" dirty="0"/>
              <a:t> </a:t>
            </a:r>
            <a:r>
              <a:rPr lang="it-IT" altLang="it-IT" i="0" dirty="0" err="1"/>
              <a:t>before</a:t>
            </a:r>
            <a:r>
              <a:rPr lang="it-IT" altLang="it-IT" i="0" dirty="0"/>
              <a:t> </a:t>
            </a:r>
            <a:r>
              <a:rPr lang="it-IT" altLang="it-IT" i="0" dirty="0" err="1"/>
              <a:t>getting</a:t>
            </a:r>
            <a:r>
              <a:rPr lang="it-IT" altLang="it-IT" i="0" dirty="0"/>
              <a:t> </a:t>
            </a:r>
            <a:r>
              <a:rPr lang="it-IT" altLang="it-IT" i="0" dirty="0" err="1"/>
              <a:t>fed</a:t>
            </a:r>
            <a:r>
              <a:rPr lang="it-IT" altLang="it-IT" i="0" dirty="0"/>
              <a:t> to the Transformer Encoder: </a:t>
            </a:r>
            <a:r>
              <a:rPr lang="it-IT" altLang="it-IT" i="0" dirty="0" err="1"/>
              <a:t>let’s</a:t>
            </a:r>
            <a:r>
              <a:rPr lang="it-IT" altLang="it-IT" i="0" dirty="0"/>
              <a:t> </a:t>
            </a:r>
            <a:r>
              <a:rPr lang="it-IT" altLang="it-IT" i="0" dirty="0" err="1"/>
              <a:t>see</a:t>
            </a:r>
            <a:r>
              <a:rPr lang="it-IT" altLang="it-IT" i="0" dirty="0"/>
              <a:t> </a:t>
            </a:r>
            <a:r>
              <a:rPr lang="it-IT" altLang="it-IT" i="0" dirty="0" err="1"/>
              <a:t>why</a:t>
            </a:r>
            <a:r>
              <a:rPr lang="it-IT" altLang="it-IT" i="0" dirty="0"/>
              <a:t> and </a:t>
            </a:r>
            <a:r>
              <a:rPr lang="it-IT" altLang="it-IT" i="0" dirty="0" err="1"/>
              <a:t>what</a:t>
            </a:r>
            <a:r>
              <a:rPr lang="it-IT" altLang="it-IT" i="0" dirty="0"/>
              <a:t> </a:t>
            </a:r>
            <a:r>
              <a:rPr lang="it-IT" altLang="it-IT" i="1" dirty="0"/>
              <a:t>«</a:t>
            </a:r>
            <a:r>
              <a:rPr lang="it-IT" altLang="it-IT" i="1" dirty="0" err="1"/>
              <a:t>attention</a:t>
            </a:r>
            <a:r>
              <a:rPr lang="it-IT" altLang="it-IT" i="1" dirty="0"/>
              <a:t>» </a:t>
            </a:r>
            <a:r>
              <a:rPr lang="it-IT" altLang="it-IT" i="0" dirty="0" err="1"/>
              <a:t>is</a:t>
            </a:r>
            <a:r>
              <a:rPr lang="it-IT" altLang="it-IT" i="1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4331473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>
            <a:extLst>
              <a:ext uri="{FF2B5EF4-FFF2-40B4-BE49-F238E27FC236}">
                <a16:creationId xmlns:a16="http://schemas.microsoft.com/office/drawing/2014/main" id="{414CBB57-B3E0-0660-F938-14C9E5C1E14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B1E8D7A4-1657-4443-9866-9FD16F6CCC6E}" type="slidenum">
              <a:rPr lang="it-IT" altLang="it-IT" sz="1200">
                <a:solidFill>
                  <a:schemeClr val="tx1"/>
                </a:solidFill>
              </a:rPr>
              <a:pPr/>
              <a:t>12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03727CE3-CAAB-BE0F-92C6-C11C46D586A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>
            <a:extLst>
              <a:ext uri="{FF2B5EF4-FFF2-40B4-BE49-F238E27FC236}">
                <a16:creationId xmlns:a16="http://schemas.microsoft.com/office/drawing/2014/main" id="{436AE39C-42B2-D95E-CFC5-AC06A11264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https://lightning.ai/docs/pytorch/stable/notebooks/course_UvA-DL/05-transformers-and-MH-attention.html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https://uvadlc-notebooks.readthedocs.io/en/latest/tutorial_notebooks/tutorial6/Transformers_and_MHAttention.html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http://jalammar.github.io/illustrated-transformer/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https://lilianweng.github.io/posts/2020-04-07-the-transformer-family/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https://blogs.nvidia.com/blog/2022/03/25/what-is-a-transformer-model/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https://en.wikipedia.org/wiki/Vision_transformer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https://lightning.ai/docs/pytorch/stable/notebooks/course_UvA-DL/11-vision-transformer.html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endParaRPr lang="it-IT" altLang="it-IT" dirty="0"/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 err="1"/>
              <a:t>Describe</a:t>
            </a:r>
            <a:r>
              <a:rPr lang="it-IT" altLang="it-IT" dirty="0"/>
              <a:t> the Attention </a:t>
            </a:r>
            <a:r>
              <a:rPr lang="it-IT" altLang="it-IT" dirty="0" err="1"/>
              <a:t>mechanism</a:t>
            </a:r>
            <a:r>
              <a:rPr lang="it-IT" altLang="it-IT" dirty="0"/>
              <a:t> in general </a:t>
            </a:r>
            <a:r>
              <a:rPr lang="it-IT" altLang="it-IT" dirty="0" err="1"/>
              <a:t>terms</a:t>
            </a:r>
            <a:endParaRPr lang="it-IT" altLang="it-IT" dirty="0"/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 err="1"/>
              <a:t>Comment</a:t>
            </a:r>
            <a:r>
              <a:rPr lang="it-IT" altLang="it-IT" dirty="0"/>
              <a:t> the </a:t>
            </a:r>
            <a:r>
              <a:rPr lang="it-IT" altLang="it-IT" i="1" dirty="0"/>
              <a:t>domain crossing, </a:t>
            </a:r>
            <a:r>
              <a:rPr lang="it-IT" altLang="it-IT" i="0" dirty="0"/>
              <a:t>from NLP -&gt; Vision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 err="1"/>
              <a:t>Briefly</a:t>
            </a:r>
            <a:r>
              <a:rPr lang="it-IT" altLang="it-IT" dirty="0"/>
              <a:t> </a:t>
            </a:r>
            <a:r>
              <a:rPr lang="it-IT" altLang="it-IT" dirty="0" err="1"/>
              <a:t>comment</a:t>
            </a:r>
            <a:r>
              <a:rPr lang="it-IT" altLang="it-IT" dirty="0"/>
              <a:t> the </a:t>
            </a:r>
            <a:r>
              <a:rPr lang="it-IT" altLang="it-IT" dirty="0" err="1"/>
              <a:t>differences</a:t>
            </a:r>
            <a:r>
              <a:rPr lang="it-IT" altLang="it-IT" dirty="0"/>
              <a:t> </a:t>
            </a:r>
            <a:r>
              <a:rPr lang="it-IT" altLang="it-IT" dirty="0" err="1"/>
              <a:t>between</a:t>
            </a:r>
            <a:r>
              <a:rPr lang="it-IT" altLang="it-IT" dirty="0"/>
              <a:t> </a:t>
            </a:r>
            <a:r>
              <a:rPr lang="it-IT" altLang="it-IT" i="1" dirty="0" err="1"/>
              <a:t>Convolution</a:t>
            </a:r>
            <a:r>
              <a:rPr lang="it-IT" altLang="it-IT" i="1" dirty="0"/>
              <a:t> </a:t>
            </a:r>
            <a:r>
              <a:rPr lang="it-IT" altLang="it-IT" i="0" dirty="0"/>
              <a:t>and </a:t>
            </a:r>
            <a:r>
              <a:rPr lang="it-IT" altLang="it-IT" i="1" dirty="0"/>
              <a:t>Attention:</a:t>
            </a:r>
          </a:p>
          <a:p>
            <a:pPr marL="628650" lvl="1" indent="-171450" eaLnBrk="1" hangingPunct="1">
              <a:buFont typeface="Arial" panose="020B0604020202020204" pitchFamily="34" charset="0"/>
              <a:buChar char="•"/>
            </a:pPr>
            <a:r>
              <a:rPr lang="it-IT" altLang="it-IT" i="1" dirty="0" err="1"/>
              <a:t>Complexity</a:t>
            </a:r>
            <a:endParaRPr lang="it-IT" altLang="it-IT" i="1" dirty="0"/>
          </a:p>
          <a:p>
            <a:pPr marL="628650" lvl="1" indent="-171450" eaLnBrk="1" hangingPunct="1">
              <a:buFont typeface="Arial" panose="020B0604020202020204" pitchFamily="34" charset="0"/>
              <a:buChar char="•"/>
            </a:pPr>
            <a:r>
              <a:rPr lang="it-IT" altLang="it-IT" i="1" dirty="0" err="1"/>
              <a:t>Advantages</a:t>
            </a:r>
            <a:r>
              <a:rPr lang="it-IT" altLang="it-IT" i="1" dirty="0"/>
              <a:t>, </a:t>
            </a:r>
            <a:r>
              <a:rPr lang="it-IT" altLang="it-IT" i="1" dirty="0" err="1"/>
              <a:t>Disadvantages</a:t>
            </a:r>
            <a:endParaRPr lang="it-IT" altLang="it-IT" i="1" dirty="0"/>
          </a:p>
          <a:p>
            <a:pPr marL="628650" lvl="1" indent="-171450" eaLnBrk="1" hangingPunct="1">
              <a:buFont typeface="Arial" panose="020B0604020202020204" pitchFamily="34" charset="0"/>
              <a:buChar char="•"/>
            </a:pPr>
            <a:r>
              <a:rPr lang="it-IT" altLang="it-IT" i="1" dirty="0" err="1"/>
              <a:t>Inductive</a:t>
            </a:r>
            <a:r>
              <a:rPr lang="it-IT" altLang="it-IT" i="1" dirty="0"/>
              <a:t>, </a:t>
            </a:r>
            <a:r>
              <a:rPr lang="it-IT" altLang="it-IT" i="1" dirty="0" err="1"/>
              <a:t>Invariance</a:t>
            </a:r>
            <a:r>
              <a:rPr lang="it-IT" altLang="it-IT" i="1" dirty="0"/>
              <a:t> and </a:t>
            </a:r>
            <a:r>
              <a:rPr lang="it-IT" altLang="it-IT" i="1" dirty="0" err="1"/>
              <a:t>Equivariant</a:t>
            </a:r>
            <a:r>
              <a:rPr lang="it-IT" altLang="it-IT" i="1" dirty="0"/>
              <a:t> </a:t>
            </a:r>
            <a:r>
              <a:rPr lang="it-IT" altLang="it-IT" i="1" dirty="0" err="1"/>
              <a:t>biases</a:t>
            </a:r>
            <a:endParaRPr lang="it-IT" altLang="it-IT" i="1" dirty="0"/>
          </a:p>
          <a:p>
            <a:pPr marL="628650" lvl="1" indent="-171450" eaLnBrk="1" hangingPunct="1">
              <a:buFont typeface="Arial" panose="020B0604020202020204" pitchFamily="34" charset="0"/>
              <a:buChar char="•"/>
            </a:pPr>
            <a:r>
              <a:rPr lang="it-IT" altLang="it-IT" i="1" dirty="0" err="1"/>
              <a:t>Locality</a:t>
            </a:r>
            <a:r>
              <a:rPr lang="it-IT" altLang="it-IT" i="1" dirty="0"/>
              <a:t> vs </a:t>
            </a:r>
            <a:r>
              <a:rPr lang="it-IT" altLang="it-IT" i="1" dirty="0" err="1"/>
              <a:t>Globality</a:t>
            </a:r>
            <a:endParaRPr lang="it-IT" altLang="it-IT" i="1" dirty="0"/>
          </a:p>
          <a:p>
            <a:pPr marL="628650" lvl="1" indent="-171450" eaLnBrk="1" hangingPunct="1">
              <a:buFont typeface="Arial" panose="020B0604020202020204" pitchFamily="34" charset="0"/>
              <a:buChar char="•"/>
            </a:pPr>
            <a:endParaRPr lang="it-IT" altLang="it-IT" i="1" dirty="0"/>
          </a:p>
          <a:p>
            <a:pPr marL="628650" lvl="1" indent="-171450" eaLnBrk="1" hangingPunct="1">
              <a:buFont typeface="Arial" panose="020B0604020202020204" pitchFamily="34" charset="0"/>
              <a:buChar char="•"/>
            </a:pPr>
            <a:endParaRPr lang="it-IT" altLang="it-IT" i="1" dirty="0"/>
          </a:p>
          <a:p>
            <a:pPr marL="0" lvl="0" indent="0" eaLnBrk="1" hangingPunct="1">
              <a:buFont typeface="Arial" panose="020B0604020202020204" pitchFamily="34" charset="0"/>
              <a:buNone/>
            </a:pPr>
            <a:r>
              <a:rPr lang="it-IT" altLang="it-IT" i="0" dirty="0" err="1"/>
              <a:t>Proposed</a:t>
            </a:r>
            <a:r>
              <a:rPr lang="it-IT" altLang="it-IT" i="0" dirty="0"/>
              <a:t> in 2014 and </a:t>
            </a:r>
            <a:r>
              <a:rPr lang="it-IT" altLang="it-IT" i="0" dirty="0" err="1"/>
              <a:t>refined</a:t>
            </a:r>
            <a:r>
              <a:rPr lang="it-IT" altLang="it-IT" i="0" dirty="0"/>
              <a:t> in 15, the </a:t>
            </a:r>
            <a:r>
              <a:rPr lang="it-IT" altLang="it-IT" i="1" dirty="0" err="1"/>
              <a:t>attention</a:t>
            </a:r>
            <a:r>
              <a:rPr lang="it-IT" altLang="it-IT" i="1" dirty="0"/>
              <a:t> </a:t>
            </a:r>
            <a:r>
              <a:rPr lang="it-IT" altLang="it-IT" i="0" dirty="0" err="1"/>
              <a:t>was</a:t>
            </a:r>
            <a:r>
              <a:rPr lang="it-IT" altLang="it-IT" i="0" dirty="0"/>
              <a:t> a </a:t>
            </a:r>
            <a:r>
              <a:rPr lang="it-IT" altLang="it-IT" i="0" dirty="0" err="1"/>
              <a:t>mechanism</a:t>
            </a:r>
            <a:r>
              <a:rPr lang="it-IT" altLang="it-IT" i="0" dirty="0"/>
              <a:t> </a:t>
            </a:r>
            <a:r>
              <a:rPr lang="it-IT" altLang="it-IT" i="0" dirty="0" err="1"/>
              <a:t>which</a:t>
            </a:r>
            <a:r>
              <a:rPr lang="it-IT" altLang="it-IT" i="0" dirty="0"/>
              <a:t> </a:t>
            </a:r>
            <a:r>
              <a:rPr lang="it-IT" altLang="it-IT" i="0" dirty="0" err="1"/>
              <a:t>highly</a:t>
            </a:r>
            <a:r>
              <a:rPr lang="it-IT" altLang="it-IT" i="0" dirty="0"/>
              <a:t> </a:t>
            </a:r>
            <a:r>
              <a:rPr lang="it-IT" altLang="it-IT" i="0" dirty="0" err="1"/>
              <a:t>improved</a:t>
            </a:r>
            <a:r>
              <a:rPr lang="it-IT" altLang="it-IT" i="0" dirty="0"/>
              <a:t> the </a:t>
            </a:r>
            <a:r>
              <a:rPr lang="it-IT" altLang="it-IT" i="0" dirty="0" err="1"/>
              <a:t>quality</a:t>
            </a:r>
            <a:r>
              <a:rPr lang="it-IT" altLang="it-IT" i="0" dirty="0"/>
              <a:t> of machine </a:t>
            </a:r>
            <a:r>
              <a:rPr lang="it-IT" altLang="it-IT" i="0" dirty="0" err="1"/>
              <a:t>translation</a:t>
            </a:r>
            <a:r>
              <a:rPr lang="it-IT" altLang="it-IT" i="0" dirty="0"/>
              <a:t> systems (</a:t>
            </a:r>
            <a:r>
              <a:rPr lang="it-IT" altLang="it-IT" i="0" dirty="0" err="1"/>
              <a:t>as</a:t>
            </a:r>
            <a:r>
              <a:rPr lang="it-IT" altLang="it-IT" i="0" dirty="0"/>
              <a:t> Google </a:t>
            </a:r>
            <a:r>
              <a:rPr lang="it-IT" altLang="it-IT" i="0" dirty="0" err="1"/>
              <a:t>Translate</a:t>
            </a:r>
            <a:r>
              <a:rPr lang="it-IT" altLang="it-IT" i="0" dirty="0"/>
              <a:t>): </a:t>
            </a:r>
            <a:r>
              <a:rPr lang="it-IT" altLang="it-IT" i="0" dirty="0" err="1"/>
              <a:t>this</a:t>
            </a:r>
            <a:r>
              <a:rPr lang="it-IT" altLang="it-IT" i="0" dirty="0"/>
              <a:t> technique </a:t>
            </a:r>
            <a:r>
              <a:rPr lang="it-IT" altLang="it-IT" i="0" dirty="0" err="1"/>
              <a:t>allows</a:t>
            </a:r>
            <a:r>
              <a:rPr lang="it-IT" altLang="it-IT" i="0" dirty="0"/>
              <a:t> the model to focus on the </a:t>
            </a:r>
            <a:r>
              <a:rPr lang="it-IT" altLang="it-IT" i="0" dirty="0" err="1"/>
              <a:t>relevant</a:t>
            </a:r>
            <a:r>
              <a:rPr lang="it-IT" altLang="it-IT" i="0" dirty="0"/>
              <a:t> parts of the input </a:t>
            </a:r>
            <a:r>
              <a:rPr lang="it-IT" altLang="it-IT" i="0" dirty="0" err="1"/>
              <a:t>sequence</a:t>
            </a:r>
            <a:r>
              <a:rPr lang="it-IT" altLang="it-IT" i="0" dirty="0"/>
              <a:t> </a:t>
            </a:r>
            <a:r>
              <a:rPr lang="it-IT" altLang="it-IT" i="0" dirty="0" err="1"/>
              <a:t>as</a:t>
            </a:r>
            <a:r>
              <a:rPr lang="it-IT" altLang="it-IT" i="0" dirty="0"/>
              <a:t> </a:t>
            </a:r>
            <a:r>
              <a:rPr lang="it-IT" altLang="it-IT" i="0" dirty="0" err="1"/>
              <a:t>needed</a:t>
            </a:r>
            <a:r>
              <a:rPr lang="it-IT" altLang="it-IT" i="0" dirty="0"/>
              <a:t>, and bypass the </a:t>
            </a:r>
            <a:r>
              <a:rPr lang="it-IT" altLang="it-IT" i="0" dirty="0" err="1"/>
              <a:t>others</a:t>
            </a:r>
            <a:r>
              <a:rPr lang="it-IT" altLang="it-IT" i="0" dirty="0"/>
              <a:t>.</a:t>
            </a:r>
          </a:p>
          <a:p>
            <a:pPr marL="0" lvl="0" indent="0" eaLnBrk="1" hangingPunct="1">
              <a:buFont typeface="Arial" panose="020B0604020202020204" pitchFamily="34" charset="0"/>
              <a:buNone/>
            </a:pPr>
            <a:endParaRPr lang="it-IT" altLang="it-IT" i="0" dirty="0"/>
          </a:p>
          <a:p>
            <a:pPr marL="0" lvl="0" indent="0" eaLnBrk="1" hangingPunct="1">
              <a:buFont typeface="Arial" panose="020B0604020202020204" pitchFamily="34" charset="0"/>
              <a:buNone/>
            </a:pPr>
            <a:r>
              <a:rPr lang="it-IT" altLang="it-IT" i="0" dirty="0"/>
              <a:t>An </a:t>
            </a:r>
            <a:r>
              <a:rPr lang="it-IT" altLang="it-IT" i="0" dirty="0" err="1"/>
              <a:t>attention</a:t>
            </a:r>
            <a:r>
              <a:rPr lang="it-IT" altLang="it-IT" i="0" dirty="0"/>
              <a:t> </a:t>
            </a:r>
            <a:r>
              <a:rPr lang="it-IT" altLang="it-IT" i="0" dirty="0" err="1"/>
              <a:t>function</a:t>
            </a:r>
            <a:r>
              <a:rPr lang="it-IT" altLang="it-IT" i="0" dirty="0"/>
              <a:t> can be </a:t>
            </a:r>
            <a:r>
              <a:rPr lang="it-IT" altLang="it-IT" i="0" dirty="0" err="1"/>
              <a:t>described</a:t>
            </a:r>
            <a:r>
              <a:rPr lang="it-IT" altLang="it-IT" i="0" dirty="0"/>
              <a:t> </a:t>
            </a:r>
            <a:r>
              <a:rPr lang="it-IT" altLang="it-IT" i="0" dirty="0" err="1"/>
              <a:t>as</a:t>
            </a:r>
            <a:r>
              <a:rPr lang="it-IT" altLang="it-IT" i="0" dirty="0"/>
              <a:t> mapping </a:t>
            </a:r>
            <a:r>
              <a:rPr lang="it-IT" altLang="it-IT" i="0" dirty="0" err="1"/>
              <a:t>three</a:t>
            </a:r>
            <a:r>
              <a:rPr lang="it-IT" altLang="it-IT" i="0" dirty="0"/>
              <a:t> </a:t>
            </a:r>
            <a:r>
              <a:rPr lang="it-IT" altLang="it-IT" i="0" dirty="0" err="1"/>
              <a:t>vectors</a:t>
            </a:r>
            <a:r>
              <a:rPr lang="it-IT" altLang="it-IT" i="0" dirty="0"/>
              <a:t> to a </a:t>
            </a:r>
            <a:r>
              <a:rPr lang="it-IT" altLang="it-IT" i="0" dirty="0" err="1"/>
              <a:t>final</a:t>
            </a:r>
            <a:r>
              <a:rPr lang="it-IT" altLang="it-IT" i="0" dirty="0"/>
              <a:t> output </a:t>
            </a:r>
            <a:r>
              <a:rPr lang="it-IT" altLang="it-IT" i="0" dirty="0" err="1"/>
              <a:t>that</a:t>
            </a:r>
            <a:r>
              <a:rPr lang="it-IT" altLang="it-IT" i="0" dirty="0"/>
              <a:t> </a:t>
            </a:r>
            <a:r>
              <a:rPr lang="it-IT" altLang="it-IT" i="0" dirty="0" err="1"/>
              <a:t>is</a:t>
            </a:r>
            <a:r>
              <a:rPr lang="it-IT" altLang="it-IT" i="0" dirty="0"/>
              <a:t> a </a:t>
            </a:r>
            <a:r>
              <a:rPr lang="it-IT" altLang="it-IT" i="0" dirty="0" err="1"/>
              <a:t>weighted</a:t>
            </a:r>
            <a:r>
              <a:rPr lang="it-IT" altLang="it-IT" i="0" dirty="0"/>
              <a:t> sum of the </a:t>
            </a:r>
            <a:r>
              <a:rPr lang="it-IT" altLang="it-IT" i="0" dirty="0" err="1"/>
              <a:t>values</a:t>
            </a:r>
            <a:r>
              <a:rPr lang="it-IT" altLang="it-IT" i="0" dirty="0"/>
              <a:t> from one of </a:t>
            </a:r>
            <a:r>
              <a:rPr lang="it-IT" altLang="it-IT" i="0" dirty="0" err="1"/>
              <a:t>these</a:t>
            </a:r>
            <a:r>
              <a:rPr lang="it-IT" altLang="it-IT" i="0" dirty="0"/>
              <a:t> </a:t>
            </a:r>
            <a:r>
              <a:rPr lang="it-IT" altLang="it-IT" i="0" dirty="0" err="1"/>
              <a:t>vectors</a:t>
            </a:r>
            <a:r>
              <a:rPr lang="it-IT" altLang="it-IT" i="0" dirty="0"/>
              <a:t>, </a:t>
            </a:r>
            <a:r>
              <a:rPr lang="it-IT" altLang="it-IT" i="0" dirty="0" err="1"/>
              <a:t>while</a:t>
            </a:r>
            <a:r>
              <a:rPr lang="it-IT" altLang="it-IT" i="0" dirty="0"/>
              <a:t> the weights are </a:t>
            </a:r>
            <a:r>
              <a:rPr lang="it-IT" altLang="it-IT" i="0" dirty="0" err="1"/>
              <a:t>computed</a:t>
            </a:r>
            <a:r>
              <a:rPr lang="it-IT" altLang="it-IT" i="0" dirty="0"/>
              <a:t> by a </a:t>
            </a:r>
            <a:r>
              <a:rPr lang="it-IT" altLang="it-IT" i="0" dirty="0" err="1"/>
              <a:t>compatibility</a:t>
            </a:r>
            <a:r>
              <a:rPr lang="it-IT" altLang="it-IT" i="0" dirty="0"/>
              <a:t> </a:t>
            </a:r>
            <a:r>
              <a:rPr lang="it-IT" altLang="it-IT" i="0" dirty="0" err="1"/>
              <a:t>function</a:t>
            </a:r>
            <a:r>
              <a:rPr lang="it-IT" altLang="it-IT" i="0" dirty="0"/>
              <a:t> </a:t>
            </a:r>
            <a:r>
              <a:rPr lang="it-IT" altLang="it-IT" i="0" dirty="0" err="1"/>
              <a:t>between</a:t>
            </a:r>
            <a:r>
              <a:rPr lang="it-IT" altLang="it-IT" i="0" dirty="0"/>
              <a:t> the </a:t>
            </a:r>
            <a:r>
              <a:rPr lang="it-IT" altLang="it-IT" i="0" dirty="0" err="1"/>
              <a:t>other</a:t>
            </a:r>
            <a:r>
              <a:rPr lang="it-IT" altLang="it-IT" i="0" dirty="0"/>
              <a:t> </a:t>
            </a:r>
            <a:r>
              <a:rPr lang="it-IT" altLang="it-IT" i="0" dirty="0" err="1"/>
              <a:t>two</a:t>
            </a:r>
            <a:r>
              <a:rPr lang="it-IT" altLang="it-IT" i="0" dirty="0"/>
              <a:t>. </a:t>
            </a:r>
          </a:p>
          <a:p>
            <a:pPr marL="0" lvl="0" indent="0" eaLnBrk="1" hangingPunct="1">
              <a:buFont typeface="Arial" panose="020B0604020202020204" pitchFamily="34" charset="0"/>
              <a:buNone/>
            </a:pPr>
            <a:endParaRPr lang="it-IT" altLang="it-IT" i="0" dirty="0"/>
          </a:p>
          <a:p>
            <a:pPr marL="0" lvl="0" indent="0" eaLnBrk="1" hangingPunct="1">
              <a:buFont typeface="Arial" panose="020B0604020202020204" pitchFamily="34" charset="0"/>
              <a:buNone/>
            </a:pPr>
            <a:r>
              <a:rPr lang="it-IT" altLang="it-IT" i="0" dirty="0"/>
              <a:t>Computing </a:t>
            </a:r>
            <a:r>
              <a:rPr lang="it-IT" altLang="it-IT" i="1" dirty="0"/>
              <a:t>self-</a:t>
            </a:r>
            <a:r>
              <a:rPr lang="it-IT" altLang="it-IT" i="1" dirty="0" err="1"/>
              <a:t>attention</a:t>
            </a:r>
            <a:r>
              <a:rPr lang="it-IT" altLang="it-IT" i="1" dirty="0"/>
              <a:t> </a:t>
            </a:r>
            <a:r>
              <a:rPr lang="it-IT" altLang="it-IT" i="0" dirty="0"/>
              <a:t>for </a:t>
            </a:r>
            <a:r>
              <a:rPr lang="it-IT" altLang="it-IT" i="0" dirty="0" err="1"/>
              <a:t>each</a:t>
            </a:r>
            <a:r>
              <a:rPr lang="it-IT" altLang="it-IT" i="0" dirty="0"/>
              <a:t> </a:t>
            </a:r>
            <a:r>
              <a:rPr lang="it-IT" altLang="it-IT" i="0" dirty="0" err="1"/>
              <a:t>encoder’s</a:t>
            </a:r>
            <a:r>
              <a:rPr lang="it-IT" altLang="it-IT" i="0" dirty="0"/>
              <a:t> </a:t>
            </a:r>
            <a:r>
              <a:rPr lang="it-IT" altLang="it-IT" i="0" dirty="0" err="1"/>
              <a:t>requires</a:t>
            </a:r>
            <a:r>
              <a:rPr lang="it-IT" altLang="it-IT" i="0" dirty="0"/>
              <a:t> 6 steps:</a:t>
            </a:r>
          </a:p>
          <a:p>
            <a:pPr marL="228600" lvl="0" indent="-228600" eaLnBrk="1" hangingPunct="1">
              <a:buFont typeface="+mj-lt"/>
              <a:buAutoNum type="arabicPeriod"/>
            </a:pPr>
            <a:r>
              <a:rPr lang="it-IT" altLang="it-IT" i="0" dirty="0"/>
              <a:t>From the </a:t>
            </a:r>
            <a:r>
              <a:rPr lang="it-IT" altLang="it-IT" i="0" dirty="0" err="1"/>
              <a:t>original</a:t>
            </a:r>
            <a:r>
              <a:rPr lang="it-IT" altLang="it-IT" i="0" dirty="0"/>
              <a:t> </a:t>
            </a:r>
            <a:r>
              <a:rPr lang="it-IT" altLang="it-IT" i="0" dirty="0" err="1"/>
              <a:t>embedding</a:t>
            </a:r>
            <a:r>
              <a:rPr lang="it-IT" altLang="it-IT" i="0" dirty="0"/>
              <a:t> of </a:t>
            </a:r>
            <a:r>
              <a:rPr lang="it-IT" altLang="it-IT" i="0" dirty="0" err="1"/>
              <a:t>each</a:t>
            </a:r>
            <a:r>
              <a:rPr lang="it-IT" altLang="it-IT" i="0" dirty="0"/>
              <a:t> </a:t>
            </a:r>
            <a:r>
              <a:rPr lang="it-IT" altLang="it-IT" i="1" dirty="0"/>
              <a:t>word </a:t>
            </a:r>
            <a:r>
              <a:rPr lang="it-IT" altLang="it-IT" i="0" dirty="0" err="1"/>
              <a:t>we</a:t>
            </a:r>
            <a:r>
              <a:rPr lang="it-IT" altLang="it-IT" i="0" dirty="0"/>
              <a:t> create the 3 </a:t>
            </a:r>
            <a:r>
              <a:rPr lang="it-IT" altLang="it-IT" i="0" dirty="0" err="1"/>
              <a:t>vectors</a:t>
            </a:r>
            <a:r>
              <a:rPr lang="it-IT" altLang="it-IT" i="0" dirty="0"/>
              <a:t> named </a:t>
            </a:r>
            <a:r>
              <a:rPr lang="it-IT" altLang="it-IT" i="1" dirty="0"/>
              <a:t>Query, Key </a:t>
            </a:r>
            <a:r>
              <a:rPr lang="it-IT" altLang="it-IT" i="0" dirty="0"/>
              <a:t>and Value (to do so, </a:t>
            </a:r>
            <a:r>
              <a:rPr lang="it-IT" altLang="it-IT" i="0" dirty="0" err="1"/>
              <a:t>we</a:t>
            </a:r>
            <a:r>
              <a:rPr lang="it-IT" altLang="it-IT" i="0" dirty="0"/>
              <a:t> use 3 </a:t>
            </a:r>
            <a:r>
              <a:rPr lang="it-IT" altLang="it-IT" i="0" dirty="0" err="1"/>
              <a:t>trainable</a:t>
            </a:r>
            <a:r>
              <a:rPr lang="it-IT" altLang="it-IT" i="0" dirty="0"/>
              <a:t> </a:t>
            </a:r>
            <a:r>
              <a:rPr lang="it-IT" altLang="it-IT" i="0" dirty="0" err="1"/>
              <a:t>matrices</a:t>
            </a:r>
            <a:r>
              <a:rPr lang="it-IT" altLang="it-IT" i="0" dirty="0"/>
              <a:t> </a:t>
            </a:r>
            <a:r>
              <a:rPr lang="it-IT" altLang="it-IT" i="1" dirty="0"/>
              <a:t>W</a:t>
            </a:r>
            <a:r>
              <a:rPr lang="it-IT" altLang="it-IT" sz="1400" i="1" baseline="30000" dirty="0"/>
              <a:t>Q</a:t>
            </a:r>
            <a:r>
              <a:rPr lang="it-IT" altLang="it-IT" i="1" dirty="0"/>
              <a:t>, W</a:t>
            </a:r>
            <a:r>
              <a:rPr lang="it-IT" altLang="it-IT" i="1" baseline="30000" dirty="0"/>
              <a:t>K </a:t>
            </a:r>
            <a:r>
              <a:rPr lang="it-IT" altLang="it-IT" i="1" dirty="0"/>
              <a:t>W</a:t>
            </a:r>
            <a:r>
              <a:rPr lang="it-IT" altLang="it-IT" i="1" baseline="30000" dirty="0"/>
              <a:t>V</a:t>
            </a:r>
            <a:r>
              <a:rPr lang="it-IT" altLang="it-IT" i="0" dirty="0"/>
              <a:t> )</a:t>
            </a:r>
          </a:p>
          <a:p>
            <a:pPr marL="228600" lvl="0" indent="-228600" eaLnBrk="1" hangingPunct="1">
              <a:buFont typeface="+mj-lt"/>
              <a:buAutoNum type="arabicPeriod"/>
            </a:pPr>
            <a:r>
              <a:rPr lang="it-IT" altLang="it-IT" i="0" dirty="0"/>
              <a:t>For a </a:t>
            </a:r>
            <a:r>
              <a:rPr lang="it-IT" altLang="it-IT" i="0" dirty="0" err="1"/>
              <a:t>specific</a:t>
            </a:r>
            <a:r>
              <a:rPr lang="it-IT" altLang="it-IT" i="0" dirty="0"/>
              <a:t> </a:t>
            </a:r>
            <a:r>
              <a:rPr lang="it-IT" altLang="it-IT" i="0" dirty="0" err="1"/>
              <a:t>embedding</a:t>
            </a:r>
            <a:r>
              <a:rPr lang="it-IT" altLang="it-IT" i="0" dirty="0"/>
              <a:t>, </a:t>
            </a:r>
            <a:r>
              <a:rPr lang="it-IT" altLang="it-IT" i="0" dirty="0" err="1"/>
              <a:t>we</a:t>
            </a:r>
            <a:r>
              <a:rPr lang="it-IT" altLang="it-IT" i="0" dirty="0"/>
              <a:t> compute </a:t>
            </a:r>
            <a:r>
              <a:rPr lang="it-IT" altLang="it-IT" i="0" dirty="0" err="1"/>
              <a:t>its</a:t>
            </a:r>
            <a:r>
              <a:rPr lang="it-IT" altLang="it-IT" i="0" dirty="0"/>
              <a:t> score </a:t>
            </a:r>
            <a:r>
              <a:rPr lang="it-IT" altLang="it-IT" i="1" dirty="0"/>
              <a:t>w.r.t. </a:t>
            </a:r>
            <a:r>
              <a:rPr lang="it-IT" altLang="it-IT" i="0" dirty="0" err="1"/>
              <a:t>each</a:t>
            </a:r>
            <a:r>
              <a:rPr lang="it-IT" altLang="it-IT" i="0" dirty="0"/>
              <a:t> </a:t>
            </a:r>
            <a:r>
              <a:rPr lang="it-IT" altLang="it-IT" i="0" dirty="0" err="1"/>
              <a:t>other</a:t>
            </a:r>
            <a:r>
              <a:rPr lang="it-IT" altLang="it-IT" i="0" dirty="0"/>
              <a:t> word in the input </a:t>
            </a:r>
            <a:r>
              <a:rPr lang="it-IT" altLang="it-IT" i="0" dirty="0" err="1"/>
              <a:t>sequence</a:t>
            </a:r>
            <a:r>
              <a:rPr lang="it-IT" altLang="it-IT" i="0" dirty="0"/>
              <a:t>. The score </a:t>
            </a:r>
            <a:r>
              <a:rPr lang="it-IT" altLang="it-IT" i="0" dirty="0" err="1"/>
              <a:t>determines</a:t>
            </a:r>
            <a:r>
              <a:rPr lang="it-IT" altLang="it-IT" i="0" dirty="0"/>
              <a:t> </a:t>
            </a:r>
            <a:r>
              <a:rPr lang="it-IT" altLang="it-IT" i="1" dirty="0" err="1"/>
              <a:t>how</a:t>
            </a:r>
            <a:r>
              <a:rPr lang="it-IT" altLang="it-IT" i="1" dirty="0"/>
              <a:t> </a:t>
            </a:r>
            <a:r>
              <a:rPr lang="it-IT" altLang="it-IT" i="1" dirty="0" err="1"/>
              <a:t>much</a:t>
            </a:r>
            <a:r>
              <a:rPr lang="it-IT" altLang="it-IT" i="1" dirty="0"/>
              <a:t> focus to place </a:t>
            </a:r>
            <a:r>
              <a:rPr lang="it-IT" altLang="it-IT" i="0" dirty="0"/>
              <a:t>on </a:t>
            </a:r>
            <a:r>
              <a:rPr lang="it-IT" altLang="it-IT" i="0" dirty="0" err="1"/>
              <a:t>other</a:t>
            </a:r>
            <a:r>
              <a:rPr lang="it-IT" altLang="it-IT" i="0" dirty="0"/>
              <a:t> parts of the input </a:t>
            </a:r>
            <a:r>
              <a:rPr lang="it-IT" altLang="it-IT" i="0" dirty="0" err="1"/>
              <a:t>sequence</a:t>
            </a:r>
            <a:r>
              <a:rPr lang="it-IT" altLang="it-IT" i="0" dirty="0"/>
              <a:t> </a:t>
            </a:r>
            <a:r>
              <a:rPr lang="it-IT" altLang="it-IT" i="1" dirty="0"/>
              <a:t>w.r.t. </a:t>
            </a:r>
            <a:r>
              <a:rPr lang="it-IT" altLang="it-IT" i="0" dirty="0"/>
              <a:t>self.</a:t>
            </a:r>
          </a:p>
          <a:p>
            <a:pPr marL="228600" lvl="0" indent="-228600" eaLnBrk="1" hangingPunct="1">
              <a:buFont typeface="+mj-lt"/>
              <a:buAutoNum type="arabicPeriod"/>
            </a:pPr>
            <a:r>
              <a:rPr lang="it-IT" altLang="it-IT" i="0" dirty="0" err="1"/>
              <a:t>Then</a:t>
            </a:r>
            <a:r>
              <a:rPr lang="it-IT" altLang="it-IT" i="0" dirty="0"/>
              <a:t> </a:t>
            </a:r>
            <a:r>
              <a:rPr lang="it-IT" altLang="it-IT" i="0" dirty="0" err="1"/>
              <a:t>we</a:t>
            </a:r>
            <a:r>
              <a:rPr lang="it-IT" altLang="it-IT" i="0" dirty="0"/>
              <a:t> first </a:t>
            </a:r>
            <a:r>
              <a:rPr lang="it-IT" altLang="it-IT" i="0" dirty="0" err="1"/>
              <a:t>normalize</a:t>
            </a:r>
            <a:r>
              <a:rPr lang="it-IT" altLang="it-IT" i="0" dirty="0"/>
              <a:t> the </a:t>
            </a:r>
            <a:r>
              <a:rPr lang="it-IT" altLang="it-IT" i="0" dirty="0" err="1"/>
              <a:t>all</a:t>
            </a:r>
            <a:r>
              <a:rPr lang="it-IT" altLang="it-IT" i="0" dirty="0"/>
              <a:t> the scores and make </a:t>
            </a:r>
            <a:r>
              <a:rPr lang="it-IT" altLang="it-IT" i="0" dirty="0" err="1"/>
              <a:t>them</a:t>
            </a:r>
            <a:r>
              <a:rPr lang="it-IT" altLang="it-IT" i="0" dirty="0"/>
              <a:t> to sum up 1 via </a:t>
            </a:r>
            <a:r>
              <a:rPr lang="it-IT" altLang="it-IT" i="0" dirty="0" err="1"/>
              <a:t>softmax</a:t>
            </a:r>
            <a:endParaRPr lang="it-IT" altLang="it-IT" i="0" dirty="0"/>
          </a:p>
          <a:p>
            <a:pPr marL="228600" lvl="0" indent="-228600" eaLnBrk="1" hangingPunct="1">
              <a:buFont typeface="+mj-lt"/>
              <a:buAutoNum type="arabicPeriod"/>
            </a:pPr>
            <a:r>
              <a:rPr lang="it-IT" altLang="it-IT" i="0" dirty="0" err="1"/>
              <a:t>Multiply</a:t>
            </a:r>
            <a:r>
              <a:rPr lang="it-IT" altLang="it-IT" i="0" dirty="0"/>
              <a:t> the </a:t>
            </a:r>
            <a:r>
              <a:rPr lang="it-IT" altLang="it-IT" i="1" dirty="0" err="1"/>
              <a:t>values</a:t>
            </a:r>
            <a:r>
              <a:rPr lang="it-IT" altLang="it-IT" i="1" dirty="0"/>
              <a:t> </a:t>
            </a:r>
            <a:r>
              <a:rPr lang="it-IT" altLang="it-IT" i="0" dirty="0"/>
              <a:t>of </a:t>
            </a:r>
            <a:r>
              <a:rPr lang="it-IT" altLang="it-IT" i="0" dirty="0" err="1"/>
              <a:t>each</a:t>
            </a:r>
            <a:r>
              <a:rPr lang="it-IT" altLang="it-IT" i="0" dirty="0"/>
              <a:t> </a:t>
            </a:r>
            <a:r>
              <a:rPr lang="it-IT" altLang="it-IT" i="0" dirty="0" err="1"/>
              <a:t>embedding</a:t>
            </a:r>
            <a:r>
              <a:rPr lang="it-IT" altLang="it-IT" i="0" dirty="0"/>
              <a:t> by the </a:t>
            </a:r>
            <a:r>
              <a:rPr lang="it-IT" altLang="it-IT" i="0" dirty="0" err="1"/>
              <a:t>normalized</a:t>
            </a:r>
            <a:r>
              <a:rPr lang="it-IT" altLang="it-IT" i="0" dirty="0"/>
              <a:t> scores  so to </a:t>
            </a:r>
            <a:r>
              <a:rPr lang="it-IT" altLang="it-IT" i="0" dirty="0" err="1"/>
              <a:t>keep</a:t>
            </a:r>
            <a:r>
              <a:rPr lang="it-IT" altLang="it-IT" i="0" dirty="0"/>
              <a:t> </a:t>
            </a:r>
            <a:r>
              <a:rPr lang="it-IT" altLang="it-IT" i="0" dirty="0" err="1"/>
              <a:t>intact</a:t>
            </a:r>
            <a:r>
              <a:rPr lang="it-IT" altLang="it-IT" i="0" dirty="0"/>
              <a:t> the </a:t>
            </a:r>
            <a:r>
              <a:rPr lang="it-IT" altLang="it-IT" i="0" dirty="0" err="1"/>
              <a:t>values</a:t>
            </a:r>
            <a:r>
              <a:rPr lang="it-IT" altLang="it-IT" i="0" dirty="0"/>
              <a:t> of the words </a:t>
            </a:r>
            <a:r>
              <a:rPr lang="it-IT" altLang="it-IT" i="0" dirty="0" err="1"/>
              <a:t>we</a:t>
            </a:r>
            <a:r>
              <a:rPr lang="it-IT" altLang="it-IT" i="0" dirty="0"/>
              <a:t> </a:t>
            </a:r>
            <a:r>
              <a:rPr lang="it-IT" altLang="it-IT" i="0" dirty="0" err="1"/>
              <a:t>want</a:t>
            </a:r>
            <a:r>
              <a:rPr lang="it-IT" altLang="it-IT" i="0" dirty="0"/>
              <a:t> to focus on, and zero the </a:t>
            </a:r>
            <a:r>
              <a:rPr lang="it-IT" altLang="it-IT" i="0" dirty="0" err="1"/>
              <a:t>irrelevant</a:t>
            </a:r>
            <a:r>
              <a:rPr lang="it-IT" altLang="it-IT" i="0" dirty="0"/>
              <a:t> parts</a:t>
            </a:r>
          </a:p>
          <a:p>
            <a:pPr marL="228600" lvl="0" indent="-228600" eaLnBrk="1" hangingPunct="1">
              <a:buFont typeface="+mj-lt"/>
              <a:buAutoNum type="arabicPeriod"/>
            </a:pPr>
            <a:r>
              <a:rPr lang="it-IT" altLang="it-IT" i="0" dirty="0" err="1"/>
              <a:t>Finally</a:t>
            </a:r>
            <a:r>
              <a:rPr lang="it-IT" altLang="it-IT" i="0" dirty="0"/>
              <a:t> the </a:t>
            </a:r>
            <a:r>
              <a:rPr lang="it-IT" altLang="it-IT" i="1" dirty="0"/>
              <a:t>value </a:t>
            </a:r>
            <a:r>
              <a:rPr lang="it-IT" altLang="it-IT" i="1" dirty="0" err="1"/>
              <a:t>vectors</a:t>
            </a:r>
            <a:r>
              <a:rPr lang="it-IT" altLang="it-IT" i="1" dirty="0"/>
              <a:t> </a:t>
            </a:r>
            <a:r>
              <a:rPr lang="it-IT" altLang="it-IT" i="0" dirty="0" err="1"/>
              <a:t>computed</a:t>
            </a:r>
            <a:r>
              <a:rPr lang="it-IT" altLang="it-IT" i="0" dirty="0"/>
              <a:t> for a </a:t>
            </a:r>
            <a:r>
              <a:rPr lang="it-IT" altLang="it-IT" i="0" dirty="0" err="1"/>
              <a:t>specific</a:t>
            </a:r>
            <a:r>
              <a:rPr lang="it-IT" altLang="it-IT" i="0" dirty="0"/>
              <a:t> </a:t>
            </a:r>
            <a:r>
              <a:rPr lang="it-IT" altLang="it-IT" i="0" dirty="0" err="1"/>
              <a:t>embedding</a:t>
            </a:r>
            <a:r>
              <a:rPr lang="it-IT" altLang="it-IT" i="0" dirty="0"/>
              <a:t> are </a:t>
            </a:r>
            <a:r>
              <a:rPr lang="it-IT" altLang="it-IT" i="0" dirty="0" err="1"/>
              <a:t>summed</a:t>
            </a:r>
            <a:r>
              <a:rPr lang="it-IT" altLang="it-IT" i="0" dirty="0"/>
              <a:t> up and </a:t>
            </a:r>
            <a:r>
              <a:rPr lang="it-IT" altLang="it-IT" i="0" dirty="0" err="1"/>
              <a:t>that’s</a:t>
            </a:r>
            <a:r>
              <a:rPr lang="it-IT" altLang="it-IT" i="0" dirty="0"/>
              <a:t> the </a:t>
            </a:r>
            <a:r>
              <a:rPr lang="it-IT" altLang="it-IT" i="0" dirty="0" err="1"/>
              <a:t>final</a:t>
            </a:r>
            <a:r>
              <a:rPr lang="it-IT" altLang="it-IT" i="0" dirty="0"/>
              <a:t> score for the </a:t>
            </a:r>
            <a:r>
              <a:rPr lang="it-IT" altLang="it-IT" i="1" dirty="0"/>
              <a:t>self-</a:t>
            </a:r>
            <a:r>
              <a:rPr lang="it-IT" altLang="it-IT" i="1" dirty="0" err="1"/>
              <a:t>attention</a:t>
            </a:r>
            <a:r>
              <a:rPr lang="it-IT" altLang="it-IT" i="1" dirty="0"/>
              <a:t> </a:t>
            </a:r>
            <a:r>
              <a:rPr lang="it-IT" altLang="it-IT" i="0" dirty="0" err="1"/>
              <a:t>at</a:t>
            </a:r>
            <a:r>
              <a:rPr lang="it-IT" altLang="it-IT" i="0" dirty="0"/>
              <a:t> </a:t>
            </a:r>
            <a:r>
              <a:rPr lang="it-IT" altLang="it-IT" i="0" dirty="0" err="1"/>
              <a:t>that</a:t>
            </a:r>
            <a:r>
              <a:rPr lang="it-IT" altLang="it-IT" i="0" dirty="0"/>
              <a:t> position. </a:t>
            </a:r>
          </a:p>
          <a:p>
            <a:pPr marL="228600" lvl="0" indent="-228600" eaLnBrk="1" hangingPunct="1">
              <a:buFont typeface="+mj-lt"/>
              <a:buAutoNum type="arabicPeriod"/>
            </a:pPr>
            <a:endParaRPr lang="it-IT" altLang="it-IT" i="0" dirty="0"/>
          </a:p>
          <a:p>
            <a:pPr marL="0" lvl="0" indent="0" eaLnBrk="1" hangingPunct="1">
              <a:buFont typeface="Arial" panose="020B0604020202020204" pitchFamily="34" charset="0"/>
              <a:buNone/>
            </a:pPr>
            <a:endParaRPr lang="it-IT" altLang="it-IT" i="1" dirty="0"/>
          </a:p>
        </p:txBody>
      </p:sp>
    </p:spTree>
    <p:extLst>
      <p:ext uri="{BB962C8B-B14F-4D97-AF65-F5344CB8AC3E}">
        <p14:creationId xmlns:p14="http://schemas.microsoft.com/office/powerpoint/2010/main" val="35455435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>
            <a:extLst>
              <a:ext uri="{FF2B5EF4-FFF2-40B4-BE49-F238E27FC236}">
                <a16:creationId xmlns:a16="http://schemas.microsoft.com/office/drawing/2014/main" id="{414CBB57-B3E0-0660-F938-14C9E5C1E14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B1E8D7A4-1657-4443-9866-9FD16F6CCC6E}" type="slidenum">
              <a:rPr lang="it-IT" altLang="it-IT" sz="1200">
                <a:solidFill>
                  <a:schemeClr val="tx1"/>
                </a:solidFill>
              </a:rPr>
              <a:pPr/>
              <a:t>13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03727CE3-CAAB-BE0F-92C6-C11C46D586A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>
            <a:extLst>
              <a:ext uri="{FF2B5EF4-FFF2-40B4-BE49-F238E27FC236}">
                <a16:creationId xmlns:a16="http://schemas.microsoft.com/office/drawing/2014/main" id="{436AE39C-42B2-D95E-CFC5-AC06A11264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https://lightning.ai/docs/pytorch/stable/notebooks/course_UvA-DL/05-transformers-and-MH-attention.html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https://uvadlc-notebooks.readthedocs.io/en/latest/tutorial_notebooks/tutorial6/Transformers_and_MHAttention.html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http://jalammar.github.io/illustrated-transformer/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https://lilianweng.github.io/posts/2020-04-07-the-transformer-family/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https://blogs.nvidia.com/blog/2022/03/25/what-is-a-transformer-model/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https://en.wikipedia.org/wiki/Vision_transformer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https://lightning.ai/docs/pytorch/stable/notebooks/course_UvA-DL/11-vision-transformer.html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endParaRPr lang="it-IT" altLang="it-IT" dirty="0"/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endParaRPr lang="it-IT" altLang="it-IT" dirty="0"/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it-IT" altLang="it-IT" dirty="0"/>
              <a:t>The paper </a:t>
            </a:r>
            <a:r>
              <a:rPr lang="it-IT" altLang="it-IT" dirty="0" err="1"/>
              <a:t>further</a:t>
            </a:r>
            <a:r>
              <a:rPr lang="it-IT" altLang="it-IT" dirty="0"/>
              <a:t> </a:t>
            </a:r>
            <a:r>
              <a:rPr lang="it-IT" altLang="it-IT" dirty="0" err="1"/>
              <a:t>refine</a:t>
            </a:r>
            <a:r>
              <a:rPr lang="it-IT" altLang="it-IT" dirty="0"/>
              <a:t> the </a:t>
            </a:r>
            <a:r>
              <a:rPr lang="it-IT" altLang="it-IT" i="1" dirty="0"/>
              <a:t>self-</a:t>
            </a:r>
            <a:r>
              <a:rPr lang="it-IT" altLang="it-IT" i="1" dirty="0" err="1"/>
              <a:t>attention</a:t>
            </a:r>
            <a:r>
              <a:rPr lang="it-IT" altLang="it-IT" i="1" dirty="0"/>
              <a:t> </a:t>
            </a:r>
            <a:r>
              <a:rPr lang="it-IT" altLang="it-IT" i="1" dirty="0" err="1"/>
              <a:t>layer</a:t>
            </a:r>
            <a:r>
              <a:rPr lang="it-IT" altLang="it-IT" i="1" dirty="0"/>
              <a:t> </a:t>
            </a:r>
            <a:r>
              <a:rPr lang="it-IT" altLang="it-IT" i="0" dirty="0"/>
              <a:t>by </a:t>
            </a:r>
            <a:r>
              <a:rPr lang="it-IT" altLang="it-IT" i="0" dirty="0" err="1"/>
              <a:t>adding</a:t>
            </a:r>
            <a:r>
              <a:rPr lang="it-IT" altLang="it-IT" i="0" dirty="0"/>
              <a:t> a </a:t>
            </a:r>
            <a:r>
              <a:rPr lang="it-IT" altLang="it-IT" i="0" dirty="0" err="1"/>
              <a:t>mechanism</a:t>
            </a:r>
            <a:r>
              <a:rPr lang="it-IT" altLang="it-IT" i="0" dirty="0"/>
              <a:t> </a:t>
            </a:r>
            <a:r>
              <a:rPr lang="it-IT" altLang="it-IT" i="0" dirty="0" err="1"/>
              <a:t>called</a:t>
            </a:r>
            <a:r>
              <a:rPr lang="it-IT" altLang="it-IT" i="0" dirty="0"/>
              <a:t> «Multi-</a:t>
            </a:r>
            <a:r>
              <a:rPr lang="it-IT" altLang="it-IT" i="0" dirty="0" err="1"/>
              <a:t>headed</a:t>
            </a:r>
            <a:r>
              <a:rPr lang="it-IT" altLang="it-IT" i="0" dirty="0"/>
              <a:t>» Attention: </a:t>
            </a:r>
            <a:r>
              <a:rPr lang="it-IT" altLang="it-IT" i="0" dirty="0" err="1"/>
              <a:t>different</a:t>
            </a:r>
            <a:r>
              <a:rPr lang="it-IT" altLang="it-IT" i="0" dirty="0"/>
              <a:t> </a:t>
            </a:r>
            <a:r>
              <a:rPr lang="it-IT" altLang="it-IT" i="0" dirty="0" err="1"/>
              <a:t>matrices</a:t>
            </a:r>
            <a:r>
              <a:rPr lang="it-IT" altLang="it-IT" i="0" dirty="0"/>
              <a:t> are </a:t>
            </a:r>
            <a:r>
              <a:rPr lang="it-IT" altLang="it-IT" i="0" dirty="0" err="1"/>
              <a:t>used</a:t>
            </a:r>
            <a:r>
              <a:rPr lang="it-IT" altLang="it-IT" i="0" dirty="0"/>
              <a:t> for the </a:t>
            </a:r>
            <a:r>
              <a:rPr lang="it-IT" altLang="it-IT" i="1" dirty="0" err="1"/>
              <a:t>subspace</a:t>
            </a:r>
            <a:r>
              <a:rPr lang="it-IT" altLang="it-IT" i="1" dirty="0"/>
              <a:t> </a:t>
            </a:r>
            <a:r>
              <a:rPr lang="it-IT" altLang="it-IT" i="1" dirty="0" err="1"/>
              <a:t>projection</a:t>
            </a:r>
            <a:r>
              <a:rPr lang="it-IT" altLang="it-IT" i="1" dirty="0"/>
              <a:t> </a:t>
            </a:r>
            <a:r>
              <a:rPr lang="it-IT" altLang="it-IT" i="0" dirty="0"/>
              <a:t>of the </a:t>
            </a:r>
            <a:r>
              <a:rPr lang="it-IT" altLang="it-IT" i="0" dirty="0" err="1"/>
              <a:t>three</a:t>
            </a:r>
            <a:r>
              <a:rPr lang="it-IT" altLang="it-IT" i="0" dirty="0"/>
              <a:t> </a:t>
            </a:r>
            <a:r>
              <a:rPr lang="it-IT" altLang="it-IT" i="0" dirty="0" err="1"/>
              <a:t>vectors</a:t>
            </a:r>
            <a:r>
              <a:rPr lang="it-IT" altLang="it-IT" i="0" dirty="0"/>
              <a:t>: </a:t>
            </a:r>
            <a:r>
              <a:rPr lang="it-IT" altLang="it-IT" i="0" dirty="0" err="1"/>
              <a:t>this</a:t>
            </a:r>
            <a:r>
              <a:rPr lang="it-IT" altLang="it-IT" i="0" dirty="0"/>
              <a:t> </a:t>
            </a:r>
            <a:r>
              <a:rPr lang="it-IT" altLang="it-IT" i="0" dirty="0" err="1"/>
              <a:t>enable</a:t>
            </a:r>
            <a:r>
              <a:rPr lang="it-IT" altLang="it-IT" i="0" dirty="0"/>
              <a:t> the model to focus on </a:t>
            </a:r>
            <a:r>
              <a:rPr lang="it-IT" altLang="it-IT" i="0" dirty="0" err="1"/>
              <a:t>different</a:t>
            </a:r>
            <a:r>
              <a:rPr lang="it-IT" altLang="it-IT" i="0" dirty="0"/>
              <a:t> positions, parts of the speech or, in the case of images: visual </a:t>
            </a:r>
            <a:r>
              <a:rPr lang="it-IT" altLang="it-IT" i="0" dirty="0" err="1"/>
              <a:t>cues</a:t>
            </a:r>
            <a:r>
              <a:rPr lang="it-IT" altLang="it-IT" i="0" dirty="0"/>
              <a:t> (</a:t>
            </a:r>
            <a:r>
              <a:rPr lang="it-IT" altLang="it-IT" i="0" dirty="0" err="1"/>
              <a:t>geometries</a:t>
            </a:r>
            <a:r>
              <a:rPr lang="it-IT" altLang="it-IT" i="0" dirty="0"/>
              <a:t>, textures, colors and so on)</a:t>
            </a:r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14112248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>
            <a:extLst>
              <a:ext uri="{FF2B5EF4-FFF2-40B4-BE49-F238E27FC236}">
                <a16:creationId xmlns:a16="http://schemas.microsoft.com/office/drawing/2014/main" id="{414CBB57-B3E0-0660-F938-14C9E5C1E14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B1E8D7A4-1657-4443-9866-9FD16F6CCC6E}" type="slidenum">
              <a:rPr lang="it-IT" altLang="it-IT" sz="1200">
                <a:solidFill>
                  <a:schemeClr val="tx1"/>
                </a:solidFill>
              </a:rPr>
              <a:pPr/>
              <a:t>14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03727CE3-CAAB-BE0F-92C6-C11C46D586A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>
            <a:extLst>
              <a:ext uri="{FF2B5EF4-FFF2-40B4-BE49-F238E27FC236}">
                <a16:creationId xmlns:a16="http://schemas.microsoft.com/office/drawing/2014/main" id="{436AE39C-42B2-D95E-CFC5-AC06A11264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https://lightning.ai/docs/pytorch/stable/notebooks/course_UvA-DL/05-transformers-and-MH-attention.html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https://uvadlc-notebooks.readthedocs.io/en/latest/tutorial_notebooks/tutorial6/Transformers_and_MHAttention.html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http://jalammar.github.io/illustrated-transformer/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https://lilianweng.github.io/posts/2020-04-07-the-transformer-family/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https://blogs.nvidia.com/blog/2022/03/25/what-is-a-transformer-model/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https://en.wikipedia.org/wiki/Vision_transformer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https://lightning.ai/docs/pytorch/stable/notebooks/course_UvA-DL/11-vision-transformer.html</a:t>
            </a:r>
          </a:p>
        </p:txBody>
      </p:sp>
    </p:spTree>
    <p:extLst>
      <p:ext uri="{BB962C8B-B14F-4D97-AF65-F5344CB8AC3E}">
        <p14:creationId xmlns:p14="http://schemas.microsoft.com/office/powerpoint/2010/main" val="9562995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>
            <a:extLst>
              <a:ext uri="{FF2B5EF4-FFF2-40B4-BE49-F238E27FC236}">
                <a16:creationId xmlns:a16="http://schemas.microsoft.com/office/drawing/2014/main" id="{414CBB57-B3E0-0660-F938-14C9E5C1E14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B1E8D7A4-1657-4443-9866-9FD16F6CCC6E}" type="slidenum">
              <a:rPr lang="it-IT" altLang="it-IT" sz="1200">
                <a:solidFill>
                  <a:schemeClr val="tx1"/>
                </a:solidFill>
              </a:rPr>
              <a:pPr/>
              <a:t>15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03727CE3-CAAB-BE0F-92C6-C11C46D586A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>
            <a:extLst>
              <a:ext uri="{FF2B5EF4-FFF2-40B4-BE49-F238E27FC236}">
                <a16:creationId xmlns:a16="http://schemas.microsoft.com/office/drawing/2014/main" id="{436AE39C-42B2-D95E-CFC5-AC06A11264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https://lightning.ai/docs/pytorch/stable/notebooks/course_UvA-DL/05-transformers-and-MH-attention.html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https://uvadlc-notebooks.readthedocs.io/en/latest/tutorial_notebooks/tutorial6/Transformers_and_MHAttention.html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http://jalammar.github.io/illustrated-transformer/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https://lilianweng.github.io/posts/2020-04-07-the-transformer-family/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https://blogs.nvidia.com/blog/2022/03/25/what-is-a-transformer-model/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https://en.wikipedia.org/wiki/Vision_transformer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https://lightning.ai/docs/pytorch/stable/notebooks/course_UvA-DL/11-vision-transformer.html</a:t>
            </a:r>
          </a:p>
        </p:txBody>
      </p:sp>
    </p:spTree>
    <p:extLst>
      <p:ext uri="{BB962C8B-B14F-4D97-AF65-F5344CB8AC3E}">
        <p14:creationId xmlns:p14="http://schemas.microsoft.com/office/powerpoint/2010/main" val="23021125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/>
              <a:t>Sum up the </a:t>
            </a:r>
            <a:r>
              <a:rPr lang="it-IT" dirty="0" err="1"/>
              <a:t>whole</a:t>
            </a:r>
            <a:r>
              <a:rPr lang="it-IT" dirty="0"/>
              <a:t> </a:t>
            </a:r>
            <a:r>
              <a:rPr lang="it-IT" dirty="0" err="1"/>
              <a:t>process</a:t>
            </a:r>
            <a:r>
              <a:rPr lang="it-IT" dirty="0"/>
              <a:t> </a:t>
            </a:r>
            <a:r>
              <a:rPr lang="it-IT" dirty="0" err="1"/>
              <a:t>involved</a:t>
            </a:r>
            <a:r>
              <a:rPr lang="it-IT" dirty="0"/>
              <a:t> for the </a:t>
            </a:r>
            <a:r>
              <a:rPr lang="it-IT" dirty="0" err="1"/>
              <a:t>period</a:t>
            </a:r>
            <a:r>
              <a:rPr lang="it-IT" dirty="0"/>
              <a:t> of </a:t>
            </a:r>
            <a:r>
              <a:rPr lang="it-IT" dirty="0" err="1"/>
              <a:t>my</a:t>
            </a:r>
            <a:r>
              <a:rPr lang="it-IT" dirty="0"/>
              <a:t> </a:t>
            </a:r>
            <a:r>
              <a:rPr lang="it-IT" dirty="0" err="1"/>
              <a:t>thesis</a:t>
            </a:r>
            <a:r>
              <a:rPr lang="it-IT" dirty="0"/>
              <a:t>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it-IT" dirty="0"/>
              <a:t>How I </a:t>
            </a:r>
            <a:r>
              <a:rPr lang="it-IT" dirty="0" err="1"/>
              <a:t>documented</a:t>
            </a:r>
            <a:r>
              <a:rPr lang="it-IT" dirty="0"/>
              <a:t> on the problem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it-IT" dirty="0" err="1"/>
              <a:t>Where</a:t>
            </a:r>
            <a:r>
              <a:rPr lang="it-IT" dirty="0"/>
              <a:t> I </a:t>
            </a:r>
            <a:r>
              <a:rPr lang="it-IT" dirty="0" err="1"/>
              <a:t>found</a:t>
            </a:r>
            <a:r>
              <a:rPr lang="it-IT" dirty="0"/>
              <a:t> the </a:t>
            </a:r>
            <a:r>
              <a:rPr lang="it-IT" dirty="0" err="1"/>
              <a:t>existing</a:t>
            </a:r>
            <a:r>
              <a:rPr lang="it-IT" dirty="0"/>
              <a:t> </a:t>
            </a:r>
            <a:r>
              <a:rPr lang="it-IT" dirty="0" err="1"/>
              <a:t>solutions</a:t>
            </a:r>
            <a:r>
              <a:rPr lang="it-IT" dirty="0"/>
              <a:t> (papers, blogs, tutorials…)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it-IT" dirty="0" err="1"/>
              <a:t>What</a:t>
            </a:r>
            <a:r>
              <a:rPr lang="it-IT" dirty="0"/>
              <a:t> I </a:t>
            </a:r>
            <a:r>
              <a:rPr lang="it-IT" dirty="0" err="1"/>
              <a:t>did</a:t>
            </a:r>
            <a:r>
              <a:rPr lang="it-IT" dirty="0"/>
              <a:t> to propose </a:t>
            </a:r>
            <a:r>
              <a:rPr lang="it-IT" dirty="0" err="1"/>
              <a:t>my</a:t>
            </a:r>
            <a:r>
              <a:rPr lang="it-IT" dirty="0"/>
              <a:t> </a:t>
            </a:r>
            <a:r>
              <a:rPr lang="it-IT" dirty="0" err="1"/>
              <a:t>solutions</a:t>
            </a:r>
            <a:endParaRPr lang="it-IT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it-IT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GB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GB" dirty="0"/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GB" dirty="0"/>
              <a:t>In the following sections I will introduce: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dirty="0"/>
              <a:t>the problem/task I worked on, 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dirty="0"/>
              <a:t>the relevant literature reviewed before starting the development of my solution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dirty="0"/>
              <a:t>the methodology I followed to obtain reproducible and accessible results, while maintaining a flexible structure of the project, so to allow for quick prototyping, hypothesis testing and so on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en-GB" dirty="0"/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GB" dirty="0"/>
              <a:t>At the end, I will show the results, discuss about the future work and recent improvements in </a:t>
            </a:r>
            <a:r>
              <a:rPr lang="en-GB"/>
              <a:t>Semantic Segmentation   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E46A100-CE4F-444A-B2FF-C030896C0F9A}" type="slidenum">
              <a:rPr lang="it-IT" altLang="it-IT" smtClean="0"/>
              <a:pPr>
                <a:defRPr/>
              </a:pPr>
              <a:t>16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21497723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A64D75A6-46CA-E2F6-341A-E829C73E8B4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43DC4737-916D-4BED-8A6F-6C0FF0036A5D}" type="slidenum">
              <a:rPr lang="it-IT" altLang="it-IT" sz="1200">
                <a:solidFill>
                  <a:schemeClr val="tx1"/>
                </a:solidFill>
              </a:rPr>
              <a:pPr/>
              <a:t>17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7838BEAA-9F24-A9EE-B2A0-DDEE9DFD9A9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4ED462EB-C117-60AD-E21B-99D34F94E0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 err="1"/>
              <a:t>Briefly</a:t>
            </a:r>
            <a:r>
              <a:rPr lang="it-IT" altLang="it-IT" dirty="0"/>
              <a:t> </a:t>
            </a:r>
            <a:r>
              <a:rPr lang="it-IT" altLang="it-IT" dirty="0" err="1"/>
              <a:t>describe</a:t>
            </a:r>
            <a:r>
              <a:rPr lang="it-IT" altLang="it-IT" dirty="0"/>
              <a:t> the problem </a:t>
            </a:r>
            <a:r>
              <a:rPr lang="it-IT" altLang="it-IT" dirty="0" err="1"/>
              <a:t>as</a:t>
            </a:r>
            <a:r>
              <a:rPr lang="it-IT" altLang="it-IT" dirty="0"/>
              <a:t> </a:t>
            </a:r>
            <a:r>
              <a:rPr lang="it-IT" altLang="it-IT" dirty="0" err="1"/>
              <a:t>stated</a:t>
            </a:r>
            <a:r>
              <a:rPr lang="it-IT" altLang="it-IT" dirty="0"/>
              <a:t> in the </a:t>
            </a:r>
            <a:r>
              <a:rPr lang="it-IT" altLang="it-IT" dirty="0" err="1"/>
              <a:t>BraTS</a:t>
            </a:r>
            <a:r>
              <a:rPr lang="it-IT" altLang="it-IT" dirty="0"/>
              <a:t> challenge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 err="1"/>
              <a:t>Say</a:t>
            </a:r>
            <a:r>
              <a:rPr lang="it-IT" altLang="it-IT" dirty="0"/>
              <a:t> </a:t>
            </a:r>
            <a:r>
              <a:rPr lang="it-IT" altLang="it-IT" dirty="0" err="1"/>
              <a:t>why</a:t>
            </a:r>
            <a:r>
              <a:rPr lang="it-IT" altLang="it-IT" dirty="0"/>
              <a:t> </a:t>
            </a:r>
            <a:r>
              <a:rPr lang="it-IT" altLang="it-IT" dirty="0" err="1"/>
              <a:t>this</a:t>
            </a:r>
            <a:r>
              <a:rPr lang="it-IT" altLang="it-IT" dirty="0"/>
              <a:t> </a:t>
            </a:r>
            <a:r>
              <a:rPr lang="it-IT" altLang="it-IT" dirty="0" err="1"/>
              <a:t>is</a:t>
            </a:r>
            <a:r>
              <a:rPr lang="it-IT" altLang="it-IT" dirty="0"/>
              <a:t> </a:t>
            </a:r>
            <a:r>
              <a:rPr lang="it-IT" altLang="it-IT" dirty="0" err="1"/>
              <a:t>difficult</a:t>
            </a:r>
            <a:r>
              <a:rPr lang="it-IT" altLang="it-IT" dirty="0"/>
              <a:t> </a:t>
            </a:r>
            <a:r>
              <a:rPr lang="it-IT" altLang="it-IT" dirty="0" err="1"/>
              <a:t>compared</a:t>
            </a:r>
            <a:r>
              <a:rPr lang="it-IT" altLang="it-IT" dirty="0"/>
              <a:t> to </a:t>
            </a:r>
            <a:r>
              <a:rPr lang="it-IT" altLang="it-IT" dirty="0" err="1"/>
              <a:t>other</a:t>
            </a:r>
            <a:r>
              <a:rPr lang="it-IT" altLang="it-IT" dirty="0"/>
              <a:t> </a:t>
            </a:r>
            <a:r>
              <a:rPr lang="it-IT" altLang="it-IT" dirty="0" err="1"/>
              <a:t>segmentation</a:t>
            </a:r>
            <a:r>
              <a:rPr lang="it-IT" altLang="it-IT" dirty="0"/>
              <a:t> problem (</a:t>
            </a:r>
            <a:r>
              <a:rPr lang="it-IT" altLang="it-IT" dirty="0" err="1"/>
              <a:t>variability</a:t>
            </a:r>
            <a:r>
              <a:rPr lang="it-IT" altLang="it-IT" dirty="0"/>
              <a:t> of target, </a:t>
            </a:r>
            <a:r>
              <a:rPr lang="it-IT" altLang="it-IT" dirty="0" err="1"/>
              <a:t>scarcity</a:t>
            </a:r>
            <a:r>
              <a:rPr lang="it-IT" altLang="it-IT" dirty="0"/>
              <a:t> of data, high </a:t>
            </a:r>
            <a:r>
              <a:rPr lang="it-IT" altLang="it-IT" dirty="0" err="1"/>
              <a:t>resolution</a:t>
            </a:r>
            <a:r>
              <a:rPr lang="it-IT" altLang="it-IT" dirty="0"/>
              <a:t> of data -&gt; </a:t>
            </a:r>
            <a:r>
              <a:rPr lang="it-IT" altLang="it-IT" dirty="0" err="1"/>
              <a:t>hw</a:t>
            </a:r>
            <a:r>
              <a:rPr lang="it-IT" altLang="it-IT" dirty="0"/>
              <a:t> problem)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endParaRPr lang="it-IT" altLang="it-IT" dirty="0"/>
          </a:p>
          <a:p>
            <a:pPr marL="0" indent="0" eaLnBrk="1" hangingPunct="1">
              <a:buFont typeface="Arial" panose="020B0604020202020204" pitchFamily="34" charset="0"/>
              <a:buNone/>
            </a:pPr>
            <a:endParaRPr lang="it-IT" altLang="it-IT" dirty="0"/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it-IT" altLang="it-IT" dirty="0" err="1"/>
              <a:t>Since</a:t>
            </a:r>
            <a:r>
              <a:rPr lang="it-IT" altLang="it-IT" dirty="0"/>
              <a:t> 2012, the International Brain </a:t>
            </a:r>
            <a:r>
              <a:rPr lang="it-IT" altLang="it-IT" dirty="0" err="1"/>
              <a:t>Tumor</a:t>
            </a:r>
            <a:r>
              <a:rPr lang="it-IT" altLang="it-IT" dirty="0"/>
              <a:t> </a:t>
            </a:r>
            <a:r>
              <a:rPr lang="it-IT" altLang="it-IT" dirty="0" err="1"/>
              <a:t>Segmentation</a:t>
            </a:r>
            <a:r>
              <a:rPr lang="it-IT" altLang="it-IT" dirty="0"/>
              <a:t> (</a:t>
            </a:r>
            <a:r>
              <a:rPr lang="it-IT" altLang="it-IT" dirty="0" err="1"/>
              <a:t>BraTS</a:t>
            </a:r>
            <a:r>
              <a:rPr lang="it-IT" altLang="it-IT" dirty="0"/>
              <a:t>) challenge </a:t>
            </a:r>
            <a:r>
              <a:rPr lang="it-IT" altLang="it-IT" dirty="0" err="1"/>
              <a:t>has</a:t>
            </a:r>
            <a:r>
              <a:rPr lang="it-IT" altLang="it-IT" dirty="0"/>
              <a:t> </a:t>
            </a:r>
            <a:r>
              <a:rPr lang="it-IT" altLang="it-IT" dirty="0" err="1"/>
              <a:t>focused</a:t>
            </a:r>
            <a:r>
              <a:rPr lang="it-IT" altLang="it-IT" dirty="0"/>
              <a:t> on the generation of a benchmarking </a:t>
            </a:r>
            <a:r>
              <a:rPr lang="it-IT" altLang="it-IT" dirty="0" err="1"/>
              <a:t>environment</a:t>
            </a:r>
            <a:r>
              <a:rPr lang="it-IT" altLang="it-IT" dirty="0"/>
              <a:t> and dataset for the </a:t>
            </a:r>
            <a:r>
              <a:rPr lang="it-IT" altLang="it-IT" dirty="0" err="1"/>
              <a:t>delineation</a:t>
            </a:r>
            <a:r>
              <a:rPr lang="it-IT" altLang="it-IT" dirty="0"/>
              <a:t> of </a:t>
            </a:r>
            <a:r>
              <a:rPr lang="it-IT" altLang="it-IT" dirty="0" err="1"/>
              <a:t>adult</a:t>
            </a:r>
            <a:r>
              <a:rPr lang="it-IT" altLang="it-IT" dirty="0"/>
              <a:t> brain </a:t>
            </a:r>
            <a:r>
              <a:rPr lang="it-IT" altLang="it-IT" dirty="0" err="1"/>
              <a:t>tumors</a:t>
            </a:r>
            <a:r>
              <a:rPr lang="it-IT" altLang="it-IT" dirty="0"/>
              <a:t> (</a:t>
            </a:r>
            <a:r>
              <a:rPr lang="it-IT" altLang="it-IT" dirty="0" err="1"/>
              <a:t>namely</a:t>
            </a:r>
            <a:r>
              <a:rPr lang="it-IT" altLang="it-IT" dirty="0"/>
              <a:t> </a:t>
            </a:r>
            <a:r>
              <a:rPr lang="it-IT" altLang="it-IT" dirty="0" err="1"/>
              <a:t>gliomas</a:t>
            </a:r>
            <a:r>
              <a:rPr lang="it-IT" altLang="it-IT" dirty="0"/>
              <a:t>). </a:t>
            </a:r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it-IT" altLang="it-IT" dirty="0"/>
              <a:t>The dataset version I </a:t>
            </a:r>
            <a:r>
              <a:rPr lang="it-IT" altLang="it-IT" dirty="0" err="1"/>
              <a:t>used</a:t>
            </a:r>
            <a:r>
              <a:rPr lang="it-IT" altLang="it-IT" dirty="0"/>
              <a:t> for </a:t>
            </a:r>
            <a:r>
              <a:rPr lang="it-IT" altLang="it-IT" dirty="0" err="1"/>
              <a:t>both</a:t>
            </a:r>
            <a:r>
              <a:rPr lang="it-IT" altLang="it-IT" dirty="0"/>
              <a:t> </a:t>
            </a:r>
            <a:r>
              <a:rPr lang="it-IT" altLang="it-IT" dirty="0" err="1"/>
              <a:t>reproducing</a:t>
            </a:r>
            <a:r>
              <a:rPr lang="it-IT" altLang="it-IT" dirty="0"/>
              <a:t> the </a:t>
            </a:r>
            <a:r>
              <a:rPr lang="it-IT" altLang="it-IT" dirty="0" err="1"/>
              <a:t>results</a:t>
            </a:r>
            <a:r>
              <a:rPr lang="it-IT" altLang="it-IT" dirty="0"/>
              <a:t> of the SOTA </a:t>
            </a:r>
            <a:r>
              <a:rPr lang="it-IT" altLang="it-IT" dirty="0" err="1"/>
              <a:t>I’ll</a:t>
            </a:r>
            <a:r>
              <a:rPr lang="it-IT" altLang="it-IT" dirty="0"/>
              <a:t> illustrate </a:t>
            </a:r>
            <a:r>
              <a:rPr lang="it-IT" altLang="it-IT" dirty="0" err="1"/>
              <a:t>soon</a:t>
            </a:r>
            <a:r>
              <a:rPr lang="it-IT" altLang="it-IT" dirty="0"/>
              <a:t> in </a:t>
            </a:r>
            <a:r>
              <a:rPr lang="it-IT" altLang="it-IT" dirty="0" err="1"/>
              <a:t>few</a:t>
            </a:r>
            <a:r>
              <a:rPr lang="it-IT" altLang="it-IT" dirty="0"/>
              <a:t> slides and to </a:t>
            </a:r>
            <a:r>
              <a:rPr lang="it-IT" altLang="it-IT" dirty="0" err="1"/>
              <a:t>train</a:t>
            </a:r>
            <a:r>
              <a:rPr lang="it-IT" altLang="it-IT" dirty="0"/>
              <a:t> </a:t>
            </a:r>
            <a:r>
              <a:rPr lang="it-IT" altLang="it-IT" dirty="0" err="1"/>
              <a:t>my</a:t>
            </a:r>
            <a:r>
              <a:rPr lang="it-IT" altLang="it-IT" dirty="0"/>
              <a:t> </a:t>
            </a:r>
            <a:r>
              <a:rPr lang="it-IT" altLang="it-IT" dirty="0" err="1"/>
              <a:t>solution</a:t>
            </a:r>
            <a:r>
              <a:rPr lang="it-IT" altLang="it-IT" dirty="0"/>
              <a:t>, so to </a:t>
            </a:r>
            <a:r>
              <a:rPr lang="it-IT" altLang="it-IT" dirty="0" err="1"/>
              <a:t>have</a:t>
            </a:r>
            <a:r>
              <a:rPr lang="it-IT" altLang="it-IT" dirty="0"/>
              <a:t> a common ground for the benchmark </a:t>
            </a:r>
            <a:r>
              <a:rPr lang="it-IT" altLang="it-IT" dirty="0" err="1"/>
              <a:t>is</a:t>
            </a:r>
            <a:r>
              <a:rPr lang="it-IT" altLang="it-IT" dirty="0"/>
              <a:t> the 2018 </a:t>
            </a:r>
            <a:r>
              <a:rPr lang="it-IT" altLang="it-IT" dirty="0" err="1"/>
              <a:t>BraTS</a:t>
            </a:r>
            <a:r>
              <a:rPr lang="it-IT" altLang="it-IT" dirty="0"/>
              <a:t> version: the data are routine </a:t>
            </a:r>
            <a:r>
              <a:rPr lang="it-IT" altLang="it-IT" dirty="0" err="1"/>
              <a:t>clinically-acquired</a:t>
            </a:r>
            <a:r>
              <a:rPr lang="it-IT" altLang="it-IT" dirty="0"/>
              <a:t>, multi-site </a:t>
            </a:r>
            <a:r>
              <a:rPr lang="it-IT" altLang="it-IT" dirty="0" err="1"/>
              <a:t>multiparametric</a:t>
            </a:r>
            <a:r>
              <a:rPr lang="it-IT" altLang="it-IT" dirty="0"/>
              <a:t> </a:t>
            </a:r>
            <a:r>
              <a:rPr lang="it-IT" altLang="it-IT" dirty="0" err="1"/>
              <a:t>magnetic</a:t>
            </a:r>
            <a:r>
              <a:rPr lang="it-IT" altLang="it-IT" dirty="0"/>
              <a:t> </a:t>
            </a:r>
            <a:r>
              <a:rPr lang="it-IT" altLang="it-IT" dirty="0" err="1"/>
              <a:t>resonance</a:t>
            </a:r>
            <a:r>
              <a:rPr lang="it-IT" altLang="it-IT" dirty="0"/>
              <a:t> imaging (</a:t>
            </a:r>
            <a:r>
              <a:rPr lang="it-IT" altLang="it-IT" dirty="0" err="1"/>
              <a:t>mpMRI</a:t>
            </a:r>
            <a:r>
              <a:rPr lang="it-IT" altLang="it-IT" dirty="0"/>
              <a:t>) </a:t>
            </a:r>
            <a:r>
              <a:rPr lang="it-IT" altLang="it-IT" dirty="0" err="1"/>
              <a:t>scans</a:t>
            </a:r>
            <a:r>
              <a:rPr lang="it-IT" altLang="it-IT" dirty="0"/>
              <a:t> of brain </a:t>
            </a:r>
            <a:r>
              <a:rPr lang="it-IT" altLang="it-IT" dirty="0" err="1"/>
              <a:t>tumor</a:t>
            </a:r>
            <a:r>
              <a:rPr lang="it-IT" altLang="it-IT" dirty="0"/>
              <a:t> </a:t>
            </a:r>
            <a:r>
              <a:rPr lang="it-IT" altLang="it-IT" dirty="0" err="1"/>
              <a:t>patients</a:t>
            </a:r>
            <a:r>
              <a:rPr lang="it-IT" altLang="it-IT" dirty="0"/>
              <a:t> and </a:t>
            </a:r>
            <a:r>
              <a:rPr lang="it-IT" altLang="it-IT" dirty="0" err="1"/>
              <a:t>focuses</a:t>
            </a:r>
            <a:r>
              <a:rPr lang="it-IT" altLang="it-IT" dirty="0"/>
              <a:t> on the </a:t>
            </a:r>
            <a:r>
              <a:rPr lang="it-IT" altLang="it-IT" dirty="0" err="1"/>
              <a:t>segmentation</a:t>
            </a:r>
            <a:r>
              <a:rPr lang="it-IT" altLang="it-IT" dirty="0"/>
              <a:t> of </a:t>
            </a:r>
            <a:r>
              <a:rPr lang="it-IT" altLang="it-IT" dirty="0" err="1"/>
              <a:t>intrinsically</a:t>
            </a:r>
            <a:r>
              <a:rPr lang="it-IT" altLang="it-IT" dirty="0"/>
              <a:t> </a:t>
            </a:r>
            <a:r>
              <a:rPr lang="it-IT" altLang="it-IT" dirty="0" err="1"/>
              <a:t>heterogeneous</a:t>
            </a:r>
            <a:r>
              <a:rPr lang="it-IT" altLang="it-IT" dirty="0"/>
              <a:t> </a:t>
            </a:r>
            <a:r>
              <a:rPr lang="it-IT" altLang="it-IT" dirty="0" err="1"/>
              <a:t>tumors</a:t>
            </a:r>
            <a:r>
              <a:rPr lang="it-IT" altLang="it-IT" dirty="0"/>
              <a:t> (in </a:t>
            </a:r>
            <a:r>
              <a:rPr lang="it-IT" altLang="it-IT" dirty="0" err="1"/>
              <a:t>appearance</a:t>
            </a:r>
            <a:r>
              <a:rPr lang="it-IT" altLang="it-IT" dirty="0"/>
              <a:t>, </a:t>
            </a:r>
            <a:r>
              <a:rPr lang="it-IT" altLang="it-IT" dirty="0" err="1"/>
              <a:t>shape</a:t>
            </a:r>
            <a:r>
              <a:rPr lang="it-IT" altLang="it-IT" dirty="0"/>
              <a:t> and </a:t>
            </a:r>
            <a:r>
              <a:rPr lang="it-IT" altLang="it-IT" dirty="0" err="1"/>
              <a:t>histology</a:t>
            </a:r>
            <a:r>
              <a:rPr lang="it-IT" altLang="it-IT" dirty="0"/>
              <a:t>).</a:t>
            </a:r>
          </a:p>
          <a:p>
            <a:pPr marL="0" indent="0" eaLnBrk="1" hangingPunct="1">
              <a:buFont typeface="Arial" panose="020B0604020202020204" pitchFamily="34" charset="0"/>
              <a:buNone/>
            </a:pPr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17551106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A64D75A6-46CA-E2F6-341A-E829C73E8B4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43DC4737-916D-4BED-8A6F-6C0FF0036A5D}" type="slidenum">
              <a:rPr lang="it-IT" altLang="it-IT" sz="1200">
                <a:solidFill>
                  <a:schemeClr val="tx1"/>
                </a:solidFill>
              </a:rPr>
              <a:pPr/>
              <a:t>18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7838BEAA-9F24-A9EE-B2A0-DDEE9DFD9A9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4ED462EB-C117-60AD-E21B-99D34F94E0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 err="1"/>
              <a:t>Briefly</a:t>
            </a:r>
            <a:r>
              <a:rPr lang="it-IT" altLang="it-IT" dirty="0"/>
              <a:t> </a:t>
            </a:r>
            <a:r>
              <a:rPr lang="it-IT" altLang="it-IT" dirty="0" err="1"/>
              <a:t>describe</a:t>
            </a:r>
            <a:r>
              <a:rPr lang="it-IT" altLang="it-IT" dirty="0"/>
              <a:t> the problem </a:t>
            </a:r>
            <a:r>
              <a:rPr lang="it-IT" altLang="it-IT" dirty="0" err="1"/>
              <a:t>as</a:t>
            </a:r>
            <a:r>
              <a:rPr lang="it-IT" altLang="it-IT" dirty="0"/>
              <a:t> </a:t>
            </a:r>
            <a:r>
              <a:rPr lang="it-IT" altLang="it-IT" dirty="0" err="1"/>
              <a:t>stated</a:t>
            </a:r>
            <a:r>
              <a:rPr lang="it-IT" altLang="it-IT" dirty="0"/>
              <a:t> in the </a:t>
            </a:r>
            <a:r>
              <a:rPr lang="it-IT" altLang="it-IT" dirty="0" err="1"/>
              <a:t>BraTS</a:t>
            </a:r>
            <a:r>
              <a:rPr lang="it-IT" altLang="it-IT" dirty="0"/>
              <a:t> challenge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 err="1"/>
              <a:t>Say</a:t>
            </a:r>
            <a:r>
              <a:rPr lang="it-IT" altLang="it-IT" dirty="0"/>
              <a:t> </a:t>
            </a:r>
            <a:r>
              <a:rPr lang="it-IT" altLang="it-IT" dirty="0" err="1"/>
              <a:t>why</a:t>
            </a:r>
            <a:r>
              <a:rPr lang="it-IT" altLang="it-IT" dirty="0"/>
              <a:t> </a:t>
            </a:r>
            <a:r>
              <a:rPr lang="it-IT" altLang="it-IT" dirty="0" err="1"/>
              <a:t>this</a:t>
            </a:r>
            <a:r>
              <a:rPr lang="it-IT" altLang="it-IT" dirty="0"/>
              <a:t> </a:t>
            </a:r>
            <a:r>
              <a:rPr lang="it-IT" altLang="it-IT" dirty="0" err="1"/>
              <a:t>is</a:t>
            </a:r>
            <a:r>
              <a:rPr lang="it-IT" altLang="it-IT" dirty="0"/>
              <a:t> </a:t>
            </a:r>
            <a:r>
              <a:rPr lang="it-IT" altLang="it-IT" dirty="0" err="1"/>
              <a:t>difficult</a:t>
            </a:r>
            <a:r>
              <a:rPr lang="it-IT" altLang="it-IT" dirty="0"/>
              <a:t> </a:t>
            </a:r>
            <a:r>
              <a:rPr lang="it-IT" altLang="it-IT" dirty="0" err="1"/>
              <a:t>compared</a:t>
            </a:r>
            <a:r>
              <a:rPr lang="it-IT" altLang="it-IT" dirty="0"/>
              <a:t> to </a:t>
            </a:r>
            <a:r>
              <a:rPr lang="it-IT" altLang="it-IT" dirty="0" err="1"/>
              <a:t>other</a:t>
            </a:r>
            <a:r>
              <a:rPr lang="it-IT" altLang="it-IT" dirty="0"/>
              <a:t> </a:t>
            </a:r>
            <a:r>
              <a:rPr lang="it-IT" altLang="it-IT" dirty="0" err="1"/>
              <a:t>segmentation</a:t>
            </a:r>
            <a:r>
              <a:rPr lang="it-IT" altLang="it-IT" dirty="0"/>
              <a:t> problem (</a:t>
            </a:r>
            <a:r>
              <a:rPr lang="it-IT" altLang="it-IT" dirty="0" err="1"/>
              <a:t>variability</a:t>
            </a:r>
            <a:r>
              <a:rPr lang="it-IT" altLang="it-IT" dirty="0"/>
              <a:t> of target, </a:t>
            </a:r>
            <a:r>
              <a:rPr lang="it-IT" altLang="it-IT" dirty="0" err="1"/>
              <a:t>scarcity</a:t>
            </a:r>
            <a:r>
              <a:rPr lang="it-IT" altLang="it-IT" dirty="0"/>
              <a:t> of data, high </a:t>
            </a:r>
            <a:r>
              <a:rPr lang="it-IT" altLang="it-IT" dirty="0" err="1"/>
              <a:t>resolution</a:t>
            </a:r>
            <a:r>
              <a:rPr lang="it-IT" altLang="it-IT" dirty="0"/>
              <a:t> of data -&gt; </a:t>
            </a:r>
            <a:r>
              <a:rPr lang="it-IT" altLang="it-IT" dirty="0" err="1"/>
              <a:t>hw</a:t>
            </a:r>
            <a:r>
              <a:rPr lang="it-IT" altLang="it-IT" dirty="0"/>
              <a:t> problem)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endParaRPr lang="it-IT" altLang="it-IT" dirty="0"/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it-IT" altLang="it-IT" dirty="0"/>
              <a:t>** OLD **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Edema (green)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 err="1"/>
              <a:t>Necrotic</a:t>
            </a:r>
            <a:r>
              <a:rPr lang="it-IT" altLang="it-IT" dirty="0"/>
              <a:t> </a:t>
            </a:r>
            <a:r>
              <a:rPr lang="it-IT" altLang="it-IT" dirty="0" err="1"/>
              <a:t>Tumor</a:t>
            </a:r>
            <a:r>
              <a:rPr lang="it-IT" altLang="it-IT" dirty="0"/>
              <a:t> (red)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Non-</a:t>
            </a:r>
            <a:r>
              <a:rPr lang="it-IT" altLang="it-IT" dirty="0" err="1"/>
              <a:t>enhancing</a:t>
            </a:r>
            <a:r>
              <a:rPr lang="it-IT" altLang="it-IT" dirty="0"/>
              <a:t> </a:t>
            </a:r>
            <a:r>
              <a:rPr lang="it-IT" altLang="it-IT" dirty="0" err="1"/>
              <a:t>tumor</a:t>
            </a:r>
            <a:r>
              <a:rPr lang="it-IT" altLang="it-IT" dirty="0"/>
              <a:t> (blue)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 err="1"/>
              <a:t>Enhancing</a:t>
            </a:r>
            <a:r>
              <a:rPr lang="it-IT" altLang="it-IT" dirty="0"/>
              <a:t> </a:t>
            </a:r>
            <a:r>
              <a:rPr lang="it-IT" altLang="it-IT" dirty="0" err="1"/>
              <a:t>tumor</a:t>
            </a:r>
            <a:r>
              <a:rPr lang="it-IT" altLang="it-IT" dirty="0"/>
              <a:t> (</a:t>
            </a:r>
            <a:r>
              <a:rPr lang="it-IT" altLang="it-IT" dirty="0" err="1"/>
              <a:t>yellow</a:t>
            </a:r>
            <a:r>
              <a:rPr lang="it-IT" altLang="it-IT" dirty="0"/>
              <a:t>)</a:t>
            </a:r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it-IT" altLang="it-IT" dirty="0"/>
              <a:t>** OLD **</a:t>
            </a:r>
          </a:p>
          <a:p>
            <a:pPr marL="0" indent="0" eaLnBrk="1" hangingPunct="1">
              <a:buFont typeface="Arial" panose="020B0604020202020204" pitchFamily="34" charset="0"/>
              <a:buNone/>
            </a:pPr>
            <a:endParaRPr lang="it-IT" altLang="it-IT" dirty="0"/>
          </a:p>
          <a:p>
            <a:pPr marL="0" indent="0" eaLnBrk="1" hangingPunct="1">
              <a:buFont typeface="Arial" panose="020B0604020202020204" pitchFamily="34" charset="0"/>
              <a:buNone/>
            </a:pPr>
            <a:endParaRPr lang="it-IT" altLang="it-IT" dirty="0"/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it-IT" altLang="it-IT" dirty="0"/>
              <a:t>For </a:t>
            </a:r>
            <a:r>
              <a:rPr lang="it-IT" altLang="it-IT" dirty="0" err="1"/>
              <a:t>each</a:t>
            </a:r>
            <a:r>
              <a:rPr lang="it-IT" altLang="it-IT" dirty="0"/>
              <a:t> sample in the dataset, </a:t>
            </a:r>
            <a:r>
              <a:rPr lang="it-IT" altLang="it-IT" dirty="0" err="1"/>
              <a:t>professional</a:t>
            </a:r>
            <a:r>
              <a:rPr lang="it-IT" altLang="it-IT" dirty="0"/>
              <a:t> </a:t>
            </a:r>
            <a:r>
              <a:rPr lang="it-IT" altLang="it-IT" dirty="0" err="1"/>
              <a:t>segmentation</a:t>
            </a:r>
            <a:r>
              <a:rPr lang="it-IT" altLang="it-IT" dirty="0"/>
              <a:t> </a:t>
            </a:r>
            <a:r>
              <a:rPr lang="it-IT" altLang="it-IT" dirty="0" err="1"/>
              <a:t>is</a:t>
            </a:r>
            <a:r>
              <a:rPr lang="it-IT" altLang="it-IT" dirty="0"/>
              <a:t> </a:t>
            </a:r>
            <a:r>
              <a:rPr lang="it-IT" altLang="it-IT" dirty="0" err="1"/>
              <a:t>provided</a:t>
            </a:r>
            <a:r>
              <a:rPr lang="it-IT" altLang="it-IT" dirty="0"/>
              <a:t> </a:t>
            </a:r>
            <a:r>
              <a:rPr lang="it-IT" altLang="it-IT" dirty="0" err="1"/>
              <a:t>as</a:t>
            </a:r>
            <a:r>
              <a:rPr lang="it-IT" altLang="it-IT" dirty="0"/>
              <a:t> ground truth labels for the training part. The labels in the </a:t>
            </a:r>
            <a:r>
              <a:rPr lang="it-IT" altLang="it-IT" dirty="0" err="1"/>
              <a:t>right</a:t>
            </a:r>
            <a:r>
              <a:rPr lang="it-IT" altLang="it-IT" dirty="0"/>
              <a:t> </a:t>
            </a:r>
            <a:r>
              <a:rPr lang="it-IT" altLang="it-IT" dirty="0" err="1"/>
              <a:t>figures</a:t>
            </a:r>
            <a:r>
              <a:rPr lang="it-IT" altLang="it-IT" dirty="0"/>
              <a:t> </a:t>
            </a:r>
            <a:r>
              <a:rPr lang="it-IT" altLang="it-IT" dirty="0" err="1"/>
              <a:t>evidence</a:t>
            </a:r>
            <a:r>
              <a:rPr lang="it-IT" altLang="it-IT" dirty="0"/>
              <a:t> </a:t>
            </a:r>
            <a:r>
              <a:rPr lang="it-IT" altLang="it-IT" dirty="0" err="1"/>
              <a:t>all</a:t>
            </a:r>
            <a:r>
              <a:rPr lang="it-IT" altLang="it-IT" dirty="0"/>
              <a:t> the </a:t>
            </a:r>
            <a:r>
              <a:rPr lang="it-IT" altLang="it-IT" dirty="0" err="1"/>
              <a:t>tumor</a:t>
            </a:r>
            <a:r>
              <a:rPr lang="it-IT" altLang="it-IT" dirty="0"/>
              <a:t> sub-</a:t>
            </a:r>
            <a:r>
              <a:rPr lang="it-IT" altLang="it-IT" dirty="0" err="1"/>
              <a:t>regions</a:t>
            </a:r>
            <a:r>
              <a:rPr lang="it-IT" altLang="it-IT" dirty="0"/>
              <a:t> </a:t>
            </a:r>
            <a:r>
              <a:rPr lang="it-IT" altLang="it-IT" dirty="0" err="1"/>
              <a:t>that</a:t>
            </a:r>
            <a:r>
              <a:rPr lang="it-IT" altLang="it-IT" dirty="0"/>
              <a:t> the </a:t>
            </a:r>
            <a:r>
              <a:rPr lang="it-IT" altLang="it-IT" dirty="0" err="1"/>
              <a:t>experts</a:t>
            </a:r>
            <a:r>
              <a:rPr lang="it-IT" altLang="it-IT" dirty="0"/>
              <a:t> </a:t>
            </a:r>
            <a:r>
              <a:rPr lang="it-IT" altLang="it-IT" dirty="0" err="1"/>
              <a:t>annotated</a:t>
            </a:r>
            <a:r>
              <a:rPr lang="it-IT" altLang="it-IT" dirty="0"/>
              <a:t>, </a:t>
            </a:r>
            <a:r>
              <a:rPr lang="it-IT" altLang="it-IT" dirty="0" err="1"/>
              <a:t>but</a:t>
            </a:r>
            <a:r>
              <a:rPr lang="it-IT" altLang="it-IT" dirty="0"/>
              <a:t> a </a:t>
            </a:r>
            <a:r>
              <a:rPr lang="it-IT" altLang="it-IT" dirty="0" err="1"/>
              <a:t>smaller</a:t>
            </a:r>
            <a:r>
              <a:rPr lang="it-IT" altLang="it-IT" dirty="0"/>
              <a:t> set of </a:t>
            </a:r>
            <a:r>
              <a:rPr lang="it-IT" altLang="it-IT" dirty="0" err="1"/>
              <a:t>final</a:t>
            </a:r>
            <a:r>
              <a:rPr lang="it-IT" altLang="it-IT" dirty="0"/>
              <a:t> labels </a:t>
            </a:r>
            <a:r>
              <a:rPr lang="it-IT" altLang="it-IT" dirty="0" err="1"/>
              <a:t>is</a:t>
            </a:r>
            <a:r>
              <a:rPr lang="it-IT" altLang="it-IT" dirty="0"/>
              <a:t> </a:t>
            </a:r>
            <a:r>
              <a:rPr lang="it-IT" altLang="it-IT" dirty="0" err="1"/>
              <a:t>requested</a:t>
            </a:r>
            <a:r>
              <a:rPr lang="it-IT" altLang="it-IT" dirty="0"/>
              <a:t> by the challenge.</a:t>
            </a:r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it-IT" altLang="it-IT" dirty="0" err="1"/>
              <a:t>While</a:t>
            </a:r>
            <a:r>
              <a:rPr lang="it-IT" altLang="it-IT" dirty="0"/>
              <a:t> in the figure </a:t>
            </a:r>
            <a:r>
              <a:rPr lang="it-IT" altLang="it-IT" dirty="0" err="1"/>
              <a:t>we</a:t>
            </a:r>
            <a:r>
              <a:rPr lang="it-IT" altLang="it-IT" dirty="0"/>
              <a:t> </a:t>
            </a:r>
            <a:r>
              <a:rPr lang="it-IT" altLang="it-IT" dirty="0" err="1"/>
              <a:t>see</a:t>
            </a:r>
            <a:r>
              <a:rPr lang="it-IT" altLang="it-IT" dirty="0"/>
              <a:t>: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Edema (</a:t>
            </a:r>
            <a:r>
              <a:rPr lang="it-IT" altLang="it-IT" dirty="0" err="1"/>
              <a:t>yellow</a:t>
            </a:r>
            <a:r>
              <a:rPr lang="it-IT" altLang="it-IT" dirty="0"/>
              <a:t>)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 err="1"/>
              <a:t>Necrotic</a:t>
            </a:r>
            <a:r>
              <a:rPr lang="it-IT" altLang="it-IT" dirty="0"/>
              <a:t> </a:t>
            </a:r>
            <a:r>
              <a:rPr lang="it-IT" altLang="it-IT" dirty="0" err="1"/>
              <a:t>Tumor</a:t>
            </a:r>
            <a:r>
              <a:rPr lang="it-IT" altLang="it-IT" dirty="0"/>
              <a:t> (green)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Non-</a:t>
            </a:r>
            <a:r>
              <a:rPr lang="it-IT" altLang="it-IT" dirty="0" err="1"/>
              <a:t>enhancing</a:t>
            </a:r>
            <a:r>
              <a:rPr lang="it-IT" altLang="it-IT" dirty="0"/>
              <a:t> </a:t>
            </a:r>
            <a:r>
              <a:rPr lang="it-IT" altLang="it-IT" dirty="0" err="1"/>
              <a:t>tumor</a:t>
            </a:r>
            <a:r>
              <a:rPr lang="it-IT" altLang="it-IT" dirty="0"/>
              <a:t> (red)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 err="1"/>
              <a:t>Enhancing</a:t>
            </a:r>
            <a:r>
              <a:rPr lang="it-IT" altLang="it-IT" dirty="0"/>
              <a:t> </a:t>
            </a:r>
            <a:r>
              <a:rPr lang="it-IT" altLang="it-IT" dirty="0" err="1"/>
              <a:t>tumor</a:t>
            </a:r>
            <a:r>
              <a:rPr lang="it-IT" altLang="it-IT" dirty="0"/>
              <a:t> (light blue)</a:t>
            </a:r>
          </a:p>
          <a:p>
            <a:pPr marL="0" indent="0" eaLnBrk="1" hangingPunct="1">
              <a:buFont typeface="Arial" panose="020B0604020202020204" pitchFamily="34" charset="0"/>
              <a:buNone/>
            </a:pPr>
            <a:endParaRPr lang="it-IT" altLang="it-IT" dirty="0"/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it-IT" altLang="it-IT" dirty="0"/>
              <a:t>The challenge </a:t>
            </a:r>
            <a:r>
              <a:rPr lang="it-IT" altLang="it-IT" dirty="0" err="1"/>
              <a:t>asks</a:t>
            </a:r>
            <a:r>
              <a:rPr lang="it-IT" altLang="it-IT" dirty="0"/>
              <a:t> </a:t>
            </a:r>
            <a:r>
              <a:rPr lang="it-IT" altLang="it-IT" dirty="0" err="1"/>
              <a:t>instead</a:t>
            </a:r>
            <a:r>
              <a:rPr lang="it-IT" altLang="it-IT" dirty="0"/>
              <a:t> to </a:t>
            </a:r>
            <a:r>
              <a:rPr lang="it-IT" altLang="it-IT" dirty="0" err="1"/>
              <a:t>segment</a:t>
            </a:r>
            <a:r>
              <a:rPr lang="it-IT" altLang="it-IT" dirty="0"/>
              <a:t> 3 </a:t>
            </a:r>
            <a:r>
              <a:rPr lang="it-IT" altLang="it-IT" dirty="0" err="1"/>
              <a:t>overlapping</a:t>
            </a:r>
            <a:r>
              <a:rPr lang="it-IT" altLang="it-IT" dirty="0"/>
              <a:t> </a:t>
            </a:r>
            <a:r>
              <a:rPr lang="it-IT" altLang="it-IT" dirty="0" err="1"/>
              <a:t>subregions</a:t>
            </a:r>
            <a:r>
              <a:rPr lang="it-IT" altLang="it-IT" dirty="0"/>
              <a:t>: </a:t>
            </a:r>
          </a:p>
          <a:p>
            <a:pPr marL="171450" marR="0" lvl="0" indent="-17145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it-IT" altLang="it-IT" dirty="0" err="1"/>
              <a:t>Enhancing</a:t>
            </a:r>
            <a:r>
              <a:rPr lang="it-IT" altLang="it-IT" dirty="0"/>
              <a:t> </a:t>
            </a:r>
            <a:r>
              <a:rPr lang="it-IT" altLang="it-IT" dirty="0" err="1"/>
              <a:t>Tumor</a:t>
            </a:r>
            <a:endParaRPr lang="it-IT" altLang="it-IT" dirty="0"/>
          </a:p>
          <a:p>
            <a:pPr marL="171450" marR="0" lvl="0" indent="-17145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it-IT" altLang="it-IT" dirty="0" err="1"/>
              <a:t>Tumor</a:t>
            </a:r>
            <a:r>
              <a:rPr lang="it-IT" altLang="it-IT" dirty="0"/>
              <a:t> Core (</a:t>
            </a:r>
            <a:r>
              <a:rPr lang="it-IT" altLang="it-IT" dirty="0" err="1"/>
              <a:t>enhancing</a:t>
            </a:r>
            <a:r>
              <a:rPr lang="it-IT" altLang="it-IT" dirty="0"/>
              <a:t> </a:t>
            </a:r>
            <a:r>
              <a:rPr lang="it-IT" altLang="it-IT" dirty="0" err="1"/>
              <a:t>tumor</a:t>
            </a:r>
            <a:r>
              <a:rPr lang="it-IT" altLang="it-IT" dirty="0"/>
              <a:t> + </a:t>
            </a:r>
            <a:r>
              <a:rPr lang="it-IT" altLang="it-IT" dirty="0" err="1"/>
              <a:t>necrotic</a:t>
            </a:r>
            <a:r>
              <a:rPr lang="it-IT" altLang="it-IT" dirty="0"/>
              <a:t> and non-</a:t>
            </a:r>
            <a:r>
              <a:rPr lang="it-IT" altLang="it-IT" dirty="0" err="1"/>
              <a:t>enhancing</a:t>
            </a:r>
            <a:r>
              <a:rPr lang="it-IT" altLang="it-IT" dirty="0"/>
              <a:t> </a:t>
            </a:r>
            <a:r>
              <a:rPr lang="it-IT" altLang="it-IT" dirty="0" err="1"/>
              <a:t>tumor</a:t>
            </a:r>
            <a:r>
              <a:rPr lang="it-IT" altLang="it-IT" dirty="0"/>
              <a:t> core)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Whole </a:t>
            </a:r>
            <a:r>
              <a:rPr lang="it-IT" altLang="it-IT" dirty="0" err="1"/>
              <a:t>Tumor</a:t>
            </a:r>
            <a:r>
              <a:rPr lang="it-IT" altLang="it-IT" dirty="0"/>
              <a:t> (edema + </a:t>
            </a:r>
            <a:r>
              <a:rPr lang="it-IT" altLang="it-IT" dirty="0" err="1"/>
              <a:t>tumor</a:t>
            </a:r>
            <a:r>
              <a:rPr lang="it-IT" altLang="it-IT" dirty="0"/>
              <a:t> core)</a:t>
            </a:r>
          </a:p>
          <a:p>
            <a:pPr marL="0" indent="0" eaLnBrk="1" hangingPunct="1">
              <a:buFont typeface="Arial" panose="020B0604020202020204" pitchFamily="34" charset="0"/>
              <a:buNone/>
            </a:pPr>
            <a:endParaRPr lang="it-IT" altLang="it-IT" dirty="0"/>
          </a:p>
          <a:p>
            <a:pPr marL="0" indent="0" eaLnBrk="1" hangingPunct="1">
              <a:buFont typeface="Arial" panose="020B0604020202020204" pitchFamily="34" charset="0"/>
              <a:buNone/>
            </a:pPr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39677999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A64D75A6-46CA-E2F6-341A-E829C73E8B4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43DC4737-916D-4BED-8A6F-6C0FF0036A5D}" type="slidenum">
              <a:rPr lang="it-IT" altLang="it-IT" sz="1200">
                <a:solidFill>
                  <a:schemeClr val="tx1"/>
                </a:solidFill>
              </a:rPr>
              <a:pPr/>
              <a:t>19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7838BEAA-9F24-A9EE-B2A0-DDEE9DFD9A9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4ED462EB-C117-60AD-E21B-99D34F94E0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 err="1"/>
              <a:t>Briefly</a:t>
            </a:r>
            <a:r>
              <a:rPr lang="it-IT" altLang="it-IT" dirty="0"/>
              <a:t> </a:t>
            </a:r>
            <a:r>
              <a:rPr lang="it-IT" altLang="it-IT" dirty="0" err="1"/>
              <a:t>describe</a:t>
            </a:r>
            <a:r>
              <a:rPr lang="it-IT" altLang="it-IT" dirty="0"/>
              <a:t> the problem </a:t>
            </a:r>
            <a:r>
              <a:rPr lang="it-IT" altLang="it-IT" dirty="0" err="1"/>
              <a:t>as</a:t>
            </a:r>
            <a:r>
              <a:rPr lang="it-IT" altLang="it-IT" dirty="0"/>
              <a:t> </a:t>
            </a:r>
            <a:r>
              <a:rPr lang="it-IT" altLang="it-IT" dirty="0" err="1"/>
              <a:t>stated</a:t>
            </a:r>
            <a:r>
              <a:rPr lang="it-IT" altLang="it-IT" dirty="0"/>
              <a:t> in the </a:t>
            </a:r>
            <a:r>
              <a:rPr lang="it-IT" altLang="it-IT" dirty="0" err="1"/>
              <a:t>BraTS</a:t>
            </a:r>
            <a:r>
              <a:rPr lang="it-IT" altLang="it-IT" dirty="0"/>
              <a:t> challenge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 err="1"/>
              <a:t>Say</a:t>
            </a:r>
            <a:r>
              <a:rPr lang="it-IT" altLang="it-IT" dirty="0"/>
              <a:t> </a:t>
            </a:r>
            <a:r>
              <a:rPr lang="it-IT" altLang="it-IT" dirty="0" err="1"/>
              <a:t>why</a:t>
            </a:r>
            <a:r>
              <a:rPr lang="it-IT" altLang="it-IT" dirty="0"/>
              <a:t> </a:t>
            </a:r>
            <a:r>
              <a:rPr lang="it-IT" altLang="it-IT" dirty="0" err="1"/>
              <a:t>this</a:t>
            </a:r>
            <a:r>
              <a:rPr lang="it-IT" altLang="it-IT" dirty="0"/>
              <a:t> </a:t>
            </a:r>
            <a:r>
              <a:rPr lang="it-IT" altLang="it-IT" dirty="0" err="1"/>
              <a:t>is</a:t>
            </a:r>
            <a:r>
              <a:rPr lang="it-IT" altLang="it-IT" dirty="0"/>
              <a:t> </a:t>
            </a:r>
            <a:r>
              <a:rPr lang="it-IT" altLang="it-IT" dirty="0" err="1"/>
              <a:t>difficult</a:t>
            </a:r>
            <a:r>
              <a:rPr lang="it-IT" altLang="it-IT" dirty="0"/>
              <a:t> </a:t>
            </a:r>
            <a:r>
              <a:rPr lang="it-IT" altLang="it-IT" dirty="0" err="1"/>
              <a:t>compared</a:t>
            </a:r>
            <a:r>
              <a:rPr lang="it-IT" altLang="it-IT" dirty="0"/>
              <a:t> to </a:t>
            </a:r>
            <a:r>
              <a:rPr lang="it-IT" altLang="it-IT" dirty="0" err="1"/>
              <a:t>other</a:t>
            </a:r>
            <a:r>
              <a:rPr lang="it-IT" altLang="it-IT" dirty="0"/>
              <a:t> </a:t>
            </a:r>
            <a:r>
              <a:rPr lang="it-IT" altLang="it-IT" dirty="0" err="1"/>
              <a:t>segmentation</a:t>
            </a:r>
            <a:r>
              <a:rPr lang="it-IT" altLang="it-IT" dirty="0"/>
              <a:t> problem (</a:t>
            </a:r>
            <a:r>
              <a:rPr lang="it-IT" altLang="it-IT" dirty="0" err="1"/>
              <a:t>variability</a:t>
            </a:r>
            <a:r>
              <a:rPr lang="it-IT" altLang="it-IT" dirty="0"/>
              <a:t> of target, </a:t>
            </a:r>
            <a:r>
              <a:rPr lang="it-IT" altLang="it-IT" dirty="0" err="1"/>
              <a:t>scarcity</a:t>
            </a:r>
            <a:r>
              <a:rPr lang="it-IT" altLang="it-IT" dirty="0"/>
              <a:t> of data, high </a:t>
            </a:r>
            <a:r>
              <a:rPr lang="it-IT" altLang="it-IT" dirty="0" err="1"/>
              <a:t>resolution</a:t>
            </a:r>
            <a:r>
              <a:rPr lang="it-IT" altLang="it-IT" dirty="0"/>
              <a:t> of data -&gt; </a:t>
            </a:r>
            <a:r>
              <a:rPr lang="it-IT" altLang="it-IT" dirty="0" err="1"/>
              <a:t>hw</a:t>
            </a:r>
            <a:r>
              <a:rPr lang="it-IT" altLang="it-IT" dirty="0"/>
              <a:t> problem)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endParaRPr lang="it-IT" altLang="it-IT" dirty="0"/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it-IT" altLang="it-IT" dirty="0" err="1"/>
              <a:t>Consider</a:t>
            </a:r>
            <a:r>
              <a:rPr lang="it-IT" altLang="it-IT" dirty="0"/>
              <a:t> for a moment just the image on the </a:t>
            </a:r>
            <a:r>
              <a:rPr lang="it-IT" altLang="it-IT" dirty="0" err="1"/>
              <a:t>left</a:t>
            </a:r>
            <a:r>
              <a:rPr lang="it-IT" altLang="it-IT" dirty="0"/>
              <a:t>: </a:t>
            </a:r>
            <a:r>
              <a:rPr lang="it-IT" altLang="it-IT" dirty="0" err="1"/>
              <a:t>it</a:t>
            </a:r>
            <a:r>
              <a:rPr lang="it-IT" altLang="it-IT" dirty="0"/>
              <a:t> </a:t>
            </a:r>
            <a:r>
              <a:rPr lang="it-IT" altLang="it-IT" dirty="0" err="1"/>
              <a:t>is</a:t>
            </a:r>
            <a:r>
              <a:rPr lang="it-IT" altLang="it-IT" dirty="0"/>
              <a:t> a slice of an MRI </a:t>
            </a:r>
            <a:r>
              <a:rPr lang="it-IT" altLang="it-IT" dirty="0" err="1"/>
              <a:t>scan</a:t>
            </a:r>
            <a:r>
              <a:rPr lang="it-IT" altLang="it-IT" dirty="0"/>
              <a:t> </a:t>
            </a:r>
            <a:r>
              <a:rPr lang="it-IT" altLang="it-IT" dirty="0" err="1"/>
              <a:t>showing</a:t>
            </a:r>
            <a:r>
              <a:rPr lang="it-IT" altLang="it-IT" dirty="0"/>
              <a:t> a </a:t>
            </a:r>
            <a:r>
              <a:rPr lang="it-IT" altLang="it-IT" dirty="0" err="1"/>
              <a:t>portion</a:t>
            </a:r>
            <a:r>
              <a:rPr lang="it-IT" altLang="it-IT" dirty="0"/>
              <a:t> of the brain.</a:t>
            </a:r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it-IT" altLang="it-IT" dirty="0" err="1"/>
              <a:t>Even</a:t>
            </a:r>
            <a:r>
              <a:rPr lang="it-IT" altLang="it-IT" dirty="0"/>
              <a:t> </a:t>
            </a:r>
            <a:r>
              <a:rPr lang="it-IT" altLang="it-IT" dirty="0" err="1"/>
              <a:t>without</a:t>
            </a:r>
            <a:r>
              <a:rPr lang="it-IT" altLang="it-IT" dirty="0"/>
              <a:t> </a:t>
            </a:r>
            <a:r>
              <a:rPr lang="it-IT" altLang="it-IT" dirty="0" err="1"/>
              <a:t>being</a:t>
            </a:r>
            <a:r>
              <a:rPr lang="it-IT" altLang="it-IT" dirty="0"/>
              <a:t> a </a:t>
            </a:r>
            <a:r>
              <a:rPr lang="it-IT" altLang="it-IT" dirty="0" err="1"/>
              <a:t>trained</a:t>
            </a:r>
            <a:r>
              <a:rPr lang="it-IT" altLang="it-IT" dirty="0"/>
              <a:t> </a:t>
            </a:r>
            <a:r>
              <a:rPr lang="it-IT" altLang="it-IT" dirty="0" err="1"/>
              <a:t>radiologist</a:t>
            </a:r>
            <a:r>
              <a:rPr lang="it-IT" altLang="it-IT" dirty="0"/>
              <a:t> or a </a:t>
            </a:r>
            <a:r>
              <a:rPr lang="it-IT" altLang="it-IT" dirty="0" err="1"/>
              <a:t>medical</a:t>
            </a:r>
            <a:r>
              <a:rPr lang="it-IT" altLang="it-IT" dirty="0"/>
              <a:t> </a:t>
            </a:r>
            <a:r>
              <a:rPr lang="it-IT" altLang="it-IT" dirty="0" err="1"/>
              <a:t>practicioner</a:t>
            </a:r>
            <a:r>
              <a:rPr lang="it-IT" altLang="it-IT" dirty="0"/>
              <a:t>, a round </a:t>
            </a:r>
            <a:r>
              <a:rPr lang="it-IT" altLang="it-IT" dirty="0" err="1"/>
              <a:t>shaped</a:t>
            </a:r>
            <a:r>
              <a:rPr lang="it-IT" altLang="it-IT" dirty="0"/>
              <a:t> mass can be </a:t>
            </a:r>
            <a:r>
              <a:rPr lang="it-IT" altLang="it-IT" dirty="0" err="1"/>
              <a:t>spotted</a:t>
            </a:r>
            <a:r>
              <a:rPr lang="it-IT" altLang="it-IT" dirty="0"/>
              <a:t> </a:t>
            </a:r>
            <a:r>
              <a:rPr lang="it-IT" altLang="it-IT" dirty="0" err="1"/>
              <a:t>at</a:t>
            </a:r>
            <a:r>
              <a:rPr lang="it-IT" altLang="it-IT" dirty="0"/>
              <a:t> top center part of the </a:t>
            </a:r>
            <a:r>
              <a:rPr lang="it-IT" altLang="it-IT" dirty="0" err="1"/>
              <a:t>scan</a:t>
            </a:r>
            <a:r>
              <a:rPr lang="it-IT" altLang="it-IT" dirty="0"/>
              <a:t>… </a:t>
            </a:r>
            <a:r>
              <a:rPr lang="it-IT" altLang="it-IT" dirty="0" err="1"/>
              <a:t>but</a:t>
            </a:r>
            <a:r>
              <a:rPr lang="it-IT" altLang="it-IT" dirty="0"/>
              <a:t> </a:t>
            </a:r>
            <a:r>
              <a:rPr lang="it-IT" altLang="it-IT" dirty="0" err="1"/>
              <a:t>we</a:t>
            </a:r>
            <a:r>
              <a:rPr lang="it-IT" altLang="it-IT" dirty="0"/>
              <a:t> </a:t>
            </a:r>
            <a:r>
              <a:rPr lang="it-IT" altLang="it-IT" dirty="0" err="1"/>
              <a:t>would</a:t>
            </a:r>
            <a:r>
              <a:rPr lang="it-IT" altLang="it-IT" dirty="0"/>
              <a:t> </a:t>
            </a:r>
            <a:r>
              <a:rPr lang="it-IT" altLang="it-IT" dirty="0" err="1"/>
              <a:t>easily</a:t>
            </a:r>
            <a:r>
              <a:rPr lang="it-IT" altLang="it-IT" dirty="0"/>
              <a:t> miss </a:t>
            </a:r>
            <a:r>
              <a:rPr lang="it-IT" altLang="it-IT" dirty="0" err="1"/>
              <a:t>many</a:t>
            </a:r>
            <a:r>
              <a:rPr lang="it-IT" altLang="it-IT" dirty="0"/>
              <a:t> </a:t>
            </a:r>
            <a:r>
              <a:rPr lang="it-IT" altLang="it-IT" dirty="0" err="1"/>
              <a:t>other</a:t>
            </a:r>
            <a:r>
              <a:rPr lang="it-IT" altLang="it-IT" dirty="0"/>
              <a:t> information, </a:t>
            </a:r>
            <a:r>
              <a:rPr lang="it-IT" altLang="it-IT" dirty="0" err="1"/>
              <a:t>such</a:t>
            </a:r>
            <a:r>
              <a:rPr lang="it-IT" altLang="it-IT" dirty="0"/>
              <a:t> </a:t>
            </a:r>
            <a:r>
              <a:rPr lang="it-IT" altLang="it-IT" dirty="0" err="1"/>
              <a:t>as</a:t>
            </a:r>
            <a:r>
              <a:rPr lang="it-IT" altLang="it-IT" dirty="0"/>
              <a:t> the edema, the non </a:t>
            </a:r>
            <a:r>
              <a:rPr lang="it-IT" altLang="it-IT" dirty="0" err="1"/>
              <a:t>enhancing</a:t>
            </a:r>
            <a:r>
              <a:rPr lang="it-IT" altLang="it-IT" dirty="0"/>
              <a:t> part, and the small </a:t>
            </a:r>
            <a:r>
              <a:rPr lang="it-IT" altLang="it-IT" dirty="0" err="1"/>
              <a:t>portion</a:t>
            </a:r>
            <a:r>
              <a:rPr lang="it-IT" altLang="it-IT" dirty="0"/>
              <a:t> of </a:t>
            </a:r>
            <a:r>
              <a:rPr lang="it-IT" altLang="it-IT" dirty="0" err="1"/>
              <a:t>enhacing</a:t>
            </a:r>
            <a:r>
              <a:rPr lang="it-IT" altLang="it-IT" dirty="0"/>
              <a:t> </a:t>
            </a:r>
            <a:r>
              <a:rPr lang="it-IT" altLang="it-IT" dirty="0" err="1"/>
              <a:t>tumor</a:t>
            </a:r>
            <a:r>
              <a:rPr lang="it-IT" altLang="it-IT" dirty="0"/>
              <a:t> in the top-</a:t>
            </a:r>
            <a:r>
              <a:rPr lang="it-IT" altLang="it-IT" dirty="0" err="1"/>
              <a:t>right</a:t>
            </a:r>
            <a:r>
              <a:rPr lang="it-IT" altLang="it-IT"/>
              <a:t> corner</a:t>
            </a:r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29649753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A64D75A6-46CA-E2F6-341A-E829C73E8B4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43DC4737-916D-4BED-8A6F-6C0FF0036A5D}" type="slidenum">
              <a:rPr lang="it-IT" altLang="it-IT" sz="1200">
                <a:solidFill>
                  <a:schemeClr val="tx1"/>
                </a:solidFill>
              </a:rPr>
              <a:pPr/>
              <a:t>2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7838BEAA-9F24-A9EE-B2A0-DDEE9DFD9A9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4ED462EB-C117-60AD-E21B-99D34F94E0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228600" indent="-22860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Who I </a:t>
            </a:r>
            <a:r>
              <a:rPr lang="it-IT" altLang="it-IT" dirty="0" err="1"/>
              <a:t>am</a:t>
            </a:r>
            <a:r>
              <a:rPr lang="it-IT" altLang="it-IT" dirty="0"/>
              <a:t>, </a:t>
            </a:r>
            <a:r>
              <a:rPr lang="it-IT" altLang="it-IT" dirty="0" err="1"/>
              <a:t>my</a:t>
            </a:r>
            <a:r>
              <a:rPr lang="it-IT" altLang="it-IT" dirty="0"/>
              <a:t> passion, </a:t>
            </a:r>
            <a:r>
              <a:rPr lang="it-IT" altLang="it-IT" dirty="0" err="1"/>
              <a:t>my</a:t>
            </a:r>
            <a:r>
              <a:rPr lang="it-IT" altLang="it-IT" dirty="0"/>
              <a:t> studies</a:t>
            </a:r>
          </a:p>
          <a:p>
            <a:pPr marL="228600" indent="-22860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Collaboration, desire, </a:t>
            </a:r>
            <a:r>
              <a:rPr lang="it-IT" altLang="it-IT" dirty="0" err="1"/>
              <a:t>objective</a:t>
            </a:r>
            <a:r>
              <a:rPr lang="it-IT" altLang="it-IT" dirty="0"/>
              <a:t> of the </a:t>
            </a:r>
            <a:r>
              <a:rPr lang="it-IT" altLang="it-IT" dirty="0" err="1"/>
              <a:t>thesis</a:t>
            </a:r>
            <a:endParaRPr lang="it-IT" altLang="it-IT" dirty="0"/>
          </a:p>
          <a:p>
            <a:pPr marL="228600" indent="-228600" eaLnBrk="1" hangingPunct="1">
              <a:buFont typeface="Arial" panose="020B0604020202020204" pitchFamily="34" charset="0"/>
              <a:buChar char="•"/>
            </a:pPr>
            <a:endParaRPr lang="it-IT" altLang="it-IT" dirty="0"/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it-IT" altLang="it-IT" dirty="0" err="1"/>
              <a:t>Goodmorning</a:t>
            </a:r>
            <a:r>
              <a:rPr lang="it-IT" altLang="it-IT" dirty="0"/>
              <a:t>, </a:t>
            </a:r>
            <a:r>
              <a:rPr lang="it-IT" altLang="it-IT" dirty="0" err="1"/>
              <a:t>I’m</a:t>
            </a:r>
            <a:r>
              <a:rPr lang="it-IT" altLang="it-IT" dirty="0"/>
              <a:t> Mattia Capparella, </a:t>
            </a:r>
            <a:r>
              <a:rPr lang="it-IT" altLang="it-IT" dirty="0" err="1"/>
              <a:t>enrolled</a:t>
            </a:r>
            <a:r>
              <a:rPr lang="it-IT" altLang="it-IT" dirty="0"/>
              <a:t> in Computer Science Master Course.</a:t>
            </a:r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it-IT" altLang="it-IT" dirty="0" err="1"/>
              <a:t>Fond</a:t>
            </a:r>
            <a:r>
              <a:rPr lang="it-IT" altLang="it-IT" dirty="0"/>
              <a:t> of Computer Vision and passionate </a:t>
            </a:r>
            <a:r>
              <a:rPr lang="it-IT" altLang="it-IT" dirty="0" err="1"/>
              <a:t>about</a:t>
            </a:r>
            <a:r>
              <a:rPr lang="it-IT" altLang="it-IT" dirty="0"/>
              <a:t> the </a:t>
            </a:r>
            <a:r>
              <a:rPr lang="it-IT" altLang="it-IT" dirty="0" err="1"/>
              <a:t>medical</a:t>
            </a:r>
            <a:r>
              <a:rPr lang="it-IT" altLang="it-IT" dirty="0"/>
              <a:t> sciences, I </a:t>
            </a:r>
            <a:r>
              <a:rPr lang="it-IT" altLang="it-IT" dirty="0" err="1"/>
              <a:t>had</a:t>
            </a:r>
            <a:r>
              <a:rPr lang="it-IT" altLang="it-IT" dirty="0"/>
              <a:t> the </a:t>
            </a:r>
            <a:r>
              <a:rPr lang="it-IT" altLang="it-IT" dirty="0" err="1"/>
              <a:t>opportunity</a:t>
            </a:r>
            <a:r>
              <a:rPr lang="it-IT" altLang="it-IT" dirty="0"/>
              <a:t> to combine </a:t>
            </a:r>
            <a:r>
              <a:rPr lang="it-IT" altLang="it-IT" dirty="0" err="1"/>
              <a:t>these</a:t>
            </a:r>
            <a:r>
              <a:rPr lang="it-IT" altLang="it-IT" dirty="0"/>
              <a:t> </a:t>
            </a:r>
            <a:r>
              <a:rPr lang="it-IT" altLang="it-IT" dirty="0" err="1"/>
              <a:t>two</a:t>
            </a:r>
            <a:r>
              <a:rPr lang="it-IT" altLang="it-IT" dirty="0"/>
              <a:t> fields </a:t>
            </a:r>
            <a:r>
              <a:rPr lang="it-IT" altLang="it-IT" dirty="0" err="1"/>
              <a:t>preparing</a:t>
            </a:r>
            <a:r>
              <a:rPr lang="it-IT" altLang="it-IT" dirty="0"/>
              <a:t> </a:t>
            </a:r>
            <a:r>
              <a:rPr lang="it-IT" altLang="it-IT" dirty="0" err="1"/>
              <a:t>my</a:t>
            </a:r>
            <a:r>
              <a:rPr lang="it-IT" altLang="it-IT" dirty="0"/>
              <a:t> </a:t>
            </a:r>
            <a:r>
              <a:rPr lang="it-IT" altLang="it-IT" dirty="0" err="1"/>
              <a:t>thesis</a:t>
            </a:r>
            <a:r>
              <a:rPr lang="it-IT" altLang="it-IT" dirty="0"/>
              <a:t> </a:t>
            </a:r>
            <a:r>
              <a:rPr lang="it-IT" altLang="it-IT" dirty="0" err="1"/>
              <a:t>while</a:t>
            </a:r>
            <a:r>
              <a:rPr lang="it-IT" altLang="it-IT" dirty="0"/>
              <a:t> working for the Company named </a:t>
            </a:r>
            <a:r>
              <a:rPr lang="it-IT" altLang="it-IT" dirty="0" err="1"/>
              <a:t>Reply</a:t>
            </a:r>
            <a:r>
              <a:rPr lang="it-IT" altLang="it-IT" dirty="0"/>
              <a:t> Data.</a:t>
            </a:r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it-IT" altLang="it-IT" dirty="0"/>
              <a:t>I </a:t>
            </a:r>
            <a:r>
              <a:rPr lang="it-IT" altLang="it-IT" dirty="0" err="1"/>
              <a:t>had</a:t>
            </a:r>
            <a:r>
              <a:rPr lang="it-IT" altLang="it-IT" dirty="0"/>
              <a:t> the chance to propose and </a:t>
            </a:r>
            <a:r>
              <a:rPr lang="it-IT" altLang="it-IT" dirty="0" err="1"/>
              <a:t>get</a:t>
            </a:r>
            <a:r>
              <a:rPr lang="it-IT" altLang="it-IT" dirty="0"/>
              <a:t> the </a:t>
            </a:r>
            <a:r>
              <a:rPr lang="it-IT" altLang="it-IT" dirty="0" err="1"/>
              <a:t>approval</a:t>
            </a:r>
            <a:r>
              <a:rPr lang="it-IT" altLang="it-IT" dirty="0"/>
              <a:t> for a solo R&amp;D project in the area Semantic </a:t>
            </a:r>
            <a:r>
              <a:rPr lang="it-IT" altLang="it-IT" dirty="0" err="1"/>
              <a:t>Segmentation</a:t>
            </a:r>
            <a:r>
              <a:rPr lang="it-IT" altLang="it-IT" dirty="0"/>
              <a:t>, in </a:t>
            </a:r>
            <a:r>
              <a:rPr lang="it-IT" altLang="it-IT" dirty="0" err="1"/>
              <a:t>particular</a:t>
            </a:r>
            <a:r>
              <a:rPr lang="it-IT" altLang="it-IT" dirty="0"/>
              <a:t> on Brain </a:t>
            </a:r>
            <a:r>
              <a:rPr lang="it-IT" altLang="it-IT" dirty="0" err="1"/>
              <a:t>Tumor</a:t>
            </a:r>
            <a:r>
              <a:rPr lang="it-IT" altLang="it-IT" dirty="0"/>
              <a:t> </a:t>
            </a:r>
            <a:r>
              <a:rPr lang="it-IT" altLang="it-IT" dirty="0" err="1"/>
              <a:t>Segmentation</a:t>
            </a:r>
            <a:r>
              <a:rPr lang="it-IT" altLang="it-IT" dirty="0"/>
              <a:t> and for </a:t>
            </a:r>
            <a:r>
              <a:rPr lang="it-IT" altLang="it-IT" dirty="0" err="1"/>
              <a:t>this</a:t>
            </a:r>
            <a:r>
              <a:rPr lang="it-IT" altLang="it-IT" dirty="0"/>
              <a:t> I </a:t>
            </a:r>
            <a:r>
              <a:rPr lang="it-IT" altLang="it-IT" dirty="0" err="1"/>
              <a:t>would</a:t>
            </a:r>
            <a:r>
              <a:rPr lang="it-IT" altLang="it-IT" dirty="0"/>
              <a:t> thank  in </a:t>
            </a:r>
            <a:r>
              <a:rPr lang="it-IT" altLang="it-IT" dirty="0" err="1"/>
              <a:t>advance</a:t>
            </a:r>
            <a:r>
              <a:rPr lang="it-IT" altLang="it-IT" dirty="0"/>
              <a:t> </a:t>
            </a:r>
            <a:r>
              <a:rPr lang="it-IT" altLang="it-IT" dirty="0" err="1"/>
              <a:t>my</a:t>
            </a:r>
            <a:r>
              <a:rPr lang="it-IT" altLang="it-IT" dirty="0"/>
              <a:t> </a:t>
            </a:r>
            <a:r>
              <a:rPr lang="it-IT" altLang="it-IT" dirty="0" err="1"/>
              <a:t>external</a:t>
            </a:r>
            <a:r>
              <a:rPr lang="it-IT" altLang="it-IT" dirty="0"/>
              <a:t> advisors Ilaria Gianoli and Manuel Orlandi and </a:t>
            </a:r>
            <a:r>
              <a:rPr lang="it-IT" altLang="it-IT" dirty="0" err="1"/>
              <a:t>my</a:t>
            </a:r>
            <a:r>
              <a:rPr lang="it-IT" altLang="it-IT" dirty="0"/>
              <a:t> </a:t>
            </a:r>
            <a:r>
              <a:rPr lang="it-IT" altLang="it-IT" dirty="0" err="1"/>
              <a:t>internal</a:t>
            </a:r>
            <a:r>
              <a:rPr lang="it-IT" altLang="it-IT" dirty="0"/>
              <a:t> advisor, the professor Maria de Marsico.   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A64D75A6-46CA-E2F6-341A-E829C73E8B4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43DC4737-916D-4BED-8A6F-6C0FF0036A5D}" type="slidenum">
              <a:rPr lang="it-IT" altLang="it-IT" sz="1200">
                <a:solidFill>
                  <a:schemeClr val="tx1"/>
                </a:solidFill>
              </a:rPr>
              <a:pPr/>
              <a:t>20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7838BEAA-9F24-A9EE-B2A0-DDEE9DFD9A9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4ED462EB-C117-60AD-E21B-99D34F94E0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 err="1"/>
              <a:t>Address</a:t>
            </a:r>
            <a:r>
              <a:rPr lang="it-IT" altLang="it-IT" dirty="0"/>
              <a:t> some </a:t>
            </a:r>
            <a:r>
              <a:rPr lang="it-IT" altLang="it-IT" dirty="0" err="1"/>
              <a:t>resources</a:t>
            </a:r>
            <a:r>
              <a:rPr lang="it-IT" altLang="it-IT" dirty="0"/>
              <a:t> </a:t>
            </a:r>
            <a:r>
              <a:rPr lang="it-IT" altLang="it-IT" dirty="0" err="1"/>
              <a:t>used</a:t>
            </a:r>
            <a:r>
              <a:rPr lang="it-IT" altLang="it-IT" dirty="0"/>
              <a:t> to </a:t>
            </a:r>
            <a:r>
              <a:rPr lang="it-IT" altLang="it-IT" dirty="0" err="1"/>
              <a:t>get</a:t>
            </a:r>
            <a:r>
              <a:rPr lang="it-IT" altLang="it-IT" dirty="0"/>
              <a:t> more knowledge of the problem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Talk </a:t>
            </a:r>
            <a:r>
              <a:rPr lang="it-IT" altLang="it-IT" dirty="0" err="1"/>
              <a:t>briefly</a:t>
            </a:r>
            <a:r>
              <a:rPr lang="it-IT" altLang="it-IT" dirty="0"/>
              <a:t> </a:t>
            </a:r>
            <a:r>
              <a:rPr lang="it-IT" altLang="it-IT" dirty="0" err="1"/>
              <a:t>about</a:t>
            </a:r>
            <a:r>
              <a:rPr lang="it-IT" altLang="it-IT" dirty="0"/>
              <a:t> the multi-</a:t>
            </a:r>
            <a:r>
              <a:rPr lang="it-IT" altLang="it-IT" dirty="0" err="1"/>
              <a:t>modality</a:t>
            </a:r>
            <a:r>
              <a:rPr lang="it-IT" altLang="it-IT" dirty="0"/>
              <a:t> setting of the task</a:t>
            </a:r>
          </a:p>
        </p:txBody>
      </p:sp>
    </p:spTree>
    <p:extLst>
      <p:ext uri="{BB962C8B-B14F-4D97-AF65-F5344CB8AC3E}">
        <p14:creationId xmlns:p14="http://schemas.microsoft.com/office/powerpoint/2010/main" val="273675731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>
            <a:extLst>
              <a:ext uri="{FF2B5EF4-FFF2-40B4-BE49-F238E27FC236}">
                <a16:creationId xmlns:a16="http://schemas.microsoft.com/office/drawing/2014/main" id="{414CBB57-B3E0-0660-F938-14C9E5C1E14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B1E8D7A4-1657-4443-9866-9FD16F6CCC6E}" type="slidenum">
              <a:rPr lang="it-IT" altLang="it-IT" sz="1200">
                <a:solidFill>
                  <a:schemeClr val="tx1"/>
                </a:solidFill>
              </a:rPr>
              <a:pPr/>
              <a:t>21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03727CE3-CAAB-BE0F-92C6-C11C46D586A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>
            <a:extLst>
              <a:ext uri="{FF2B5EF4-FFF2-40B4-BE49-F238E27FC236}">
                <a16:creationId xmlns:a16="http://schemas.microsoft.com/office/drawing/2014/main" id="{436AE39C-42B2-D95E-CFC5-AC06A11264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 err="1"/>
              <a:t>Describe</a:t>
            </a:r>
            <a:r>
              <a:rPr lang="it-IT" altLang="it-IT" dirty="0"/>
              <a:t> the general </a:t>
            </a:r>
            <a:r>
              <a:rPr lang="it-IT" altLang="it-IT" dirty="0" err="1"/>
              <a:t>structure</a:t>
            </a:r>
            <a:r>
              <a:rPr lang="it-IT" altLang="it-IT" dirty="0"/>
              <a:t> of a U-Net and </a:t>
            </a:r>
            <a:r>
              <a:rPr lang="it-IT" altLang="it-IT" dirty="0" err="1"/>
              <a:t>its</a:t>
            </a:r>
            <a:r>
              <a:rPr lang="it-IT" altLang="it-IT" dirty="0"/>
              <a:t> «sub-</a:t>
            </a:r>
            <a:r>
              <a:rPr lang="it-IT" altLang="it-IT" dirty="0" err="1"/>
              <a:t>structures</a:t>
            </a:r>
            <a:r>
              <a:rPr lang="it-IT" altLang="it-IT" dirty="0"/>
              <a:t>»: </a:t>
            </a:r>
            <a:r>
              <a:rPr lang="it-IT" altLang="it-IT" i="1" dirty="0" err="1"/>
              <a:t>contracting</a:t>
            </a:r>
            <a:r>
              <a:rPr lang="it-IT" altLang="it-IT" i="1" dirty="0"/>
              <a:t> </a:t>
            </a:r>
            <a:r>
              <a:rPr lang="it-IT" altLang="it-IT" i="0" dirty="0"/>
              <a:t>and </a:t>
            </a:r>
            <a:r>
              <a:rPr lang="it-IT" altLang="it-IT" i="1" dirty="0" err="1"/>
              <a:t>expanding</a:t>
            </a:r>
            <a:r>
              <a:rPr lang="it-IT" altLang="it-IT" i="1" dirty="0"/>
              <a:t> </a:t>
            </a:r>
            <a:r>
              <a:rPr lang="it-IT" altLang="it-IT" i="1" dirty="0" err="1"/>
              <a:t>paths</a:t>
            </a:r>
            <a:endParaRPr lang="it-IT" altLang="it-IT"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>
            <a:extLst>
              <a:ext uri="{FF2B5EF4-FFF2-40B4-BE49-F238E27FC236}">
                <a16:creationId xmlns:a16="http://schemas.microsoft.com/office/drawing/2014/main" id="{414CBB57-B3E0-0660-F938-14C9E5C1E14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B1E8D7A4-1657-4443-9866-9FD16F6CCC6E}" type="slidenum">
              <a:rPr lang="it-IT" altLang="it-IT" sz="1200">
                <a:solidFill>
                  <a:schemeClr val="tx1"/>
                </a:solidFill>
              </a:rPr>
              <a:pPr/>
              <a:t>22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03727CE3-CAAB-BE0F-92C6-C11C46D586A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>
            <a:extLst>
              <a:ext uri="{FF2B5EF4-FFF2-40B4-BE49-F238E27FC236}">
                <a16:creationId xmlns:a16="http://schemas.microsoft.com/office/drawing/2014/main" id="{436AE39C-42B2-D95E-CFC5-AC06A11264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 err="1"/>
              <a:t>Describe</a:t>
            </a:r>
            <a:r>
              <a:rPr lang="it-IT" altLang="it-IT" dirty="0"/>
              <a:t> the </a:t>
            </a:r>
            <a:r>
              <a:rPr lang="it-IT" altLang="it-IT" dirty="0" err="1"/>
              <a:t>salient</a:t>
            </a:r>
            <a:r>
              <a:rPr lang="it-IT" altLang="it-IT" dirty="0"/>
              <a:t> features of </a:t>
            </a:r>
            <a:r>
              <a:rPr lang="it-IT" altLang="it-IT" dirty="0" err="1"/>
              <a:t>this</a:t>
            </a:r>
            <a:r>
              <a:rPr lang="it-IT" altLang="it-IT" dirty="0"/>
              <a:t> network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The dataset </a:t>
            </a:r>
            <a:r>
              <a:rPr lang="it-IT" altLang="it-IT" dirty="0" err="1"/>
              <a:t>used</a:t>
            </a:r>
            <a:endParaRPr lang="it-IT" altLang="it-IT" dirty="0"/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The </a:t>
            </a:r>
            <a:r>
              <a:rPr lang="it-IT" altLang="it-IT" dirty="0" err="1"/>
              <a:t>results</a:t>
            </a:r>
            <a:r>
              <a:rPr lang="it-IT" altLang="it-IT" dirty="0"/>
              <a:t> </a:t>
            </a:r>
            <a:r>
              <a:rPr lang="it-IT" altLang="it-IT" dirty="0" err="1"/>
              <a:t>obtained</a:t>
            </a:r>
            <a:r>
              <a:rPr lang="it-IT" altLang="it-IT" dirty="0"/>
              <a:t> by </a:t>
            </a:r>
            <a:r>
              <a:rPr lang="it-IT" altLang="it-IT" dirty="0" err="1"/>
              <a:t>researchers</a:t>
            </a:r>
            <a:endParaRPr lang="it-IT" altLang="it-IT" dirty="0"/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81545664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>
            <a:extLst>
              <a:ext uri="{FF2B5EF4-FFF2-40B4-BE49-F238E27FC236}">
                <a16:creationId xmlns:a16="http://schemas.microsoft.com/office/drawing/2014/main" id="{414CBB57-B3E0-0660-F938-14C9E5C1E14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B1E8D7A4-1657-4443-9866-9FD16F6CCC6E}" type="slidenum">
              <a:rPr lang="it-IT" altLang="it-IT" sz="1200">
                <a:solidFill>
                  <a:schemeClr val="tx1"/>
                </a:solidFill>
              </a:rPr>
              <a:pPr/>
              <a:t>23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03727CE3-CAAB-BE0F-92C6-C11C46D586A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>
            <a:extLst>
              <a:ext uri="{FF2B5EF4-FFF2-40B4-BE49-F238E27FC236}">
                <a16:creationId xmlns:a16="http://schemas.microsoft.com/office/drawing/2014/main" id="{436AE39C-42B2-D95E-CFC5-AC06A11264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Reprise the concept of </a:t>
            </a:r>
            <a:r>
              <a:rPr lang="it-IT" altLang="it-IT" i="1" dirty="0"/>
              <a:t>Attention </a:t>
            </a:r>
            <a:r>
              <a:rPr lang="it-IT" altLang="it-IT" i="0" dirty="0"/>
              <a:t>and </a:t>
            </a:r>
            <a:r>
              <a:rPr lang="it-IT" altLang="it-IT" i="0" dirty="0" err="1"/>
              <a:t>explain</a:t>
            </a:r>
            <a:r>
              <a:rPr lang="it-IT" altLang="it-IT" i="0" dirty="0"/>
              <a:t> </a:t>
            </a:r>
            <a:r>
              <a:rPr lang="it-IT" altLang="it-IT" i="0" dirty="0" err="1"/>
              <a:t>how</a:t>
            </a:r>
            <a:r>
              <a:rPr lang="it-IT" altLang="it-IT" i="0" dirty="0"/>
              <a:t> the </a:t>
            </a:r>
            <a:r>
              <a:rPr lang="it-IT" altLang="it-IT" i="0" dirty="0" err="1"/>
              <a:t>resaerchers</a:t>
            </a:r>
            <a:r>
              <a:rPr lang="it-IT" altLang="it-IT" i="0" dirty="0"/>
              <a:t> </a:t>
            </a:r>
            <a:r>
              <a:rPr lang="it-IT" altLang="it-IT" i="0" dirty="0" err="1"/>
              <a:t>address</a:t>
            </a:r>
            <a:r>
              <a:rPr lang="it-IT" altLang="it-IT" i="0" dirty="0"/>
              <a:t> the problem of </a:t>
            </a:r>
            <a:r>
              <a:rPr lang="it-IT" altLang="it-IT" i="1" dirty="0"/>
              <a:t>cross-</a:t>
            </a:r>
            <a:r>
              <a:rPr lang="it-IT" altLang="it-IT" i="1" dirty="0" err="1"/>
              <a:t>correlation</a:t>
            </a:r>
            <a:r>
              <a:rPr lang="it-IT" altLang="it-IT" i="1" dirty="0"/>
              <a:t> </a:t>
            </a:r>
            <a:r>
              <a:rPr lang="it-IT" altLang="it-IT" i="0" dirty="0" err="1"/>
              <a:t>between</a:t>
            </a:r>
            <a:r>
              <a:rPr lang="it-IT" altLang="it-IT" i="0" dirty="0"/>
              <a:t> patches</a:t>
            </a:r>
            <a:endParaRPr lang="it-IT" altLang="it-IT" i="1" dirty="0"/>
          </a:p>
        </p:txBody>
      </p:sp>
    </p:spTree>
    <p:extLst>
      <p:ext uri="{BB962C8B-B14F-4D97-AF65-F5344CB8AC3E}">
        <p14:creationId xmlns:p14="http://schemas.microsoft.com/office/powerpoint/2010/main" val="252878207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>
            <a:extLst>
              <a:ext uri="{FF2B5EF4-FFF2-40B4-BE49-F238E27FC236}">
                <a16:creationId xmlns:a16="http://schemas.microsoft.com/office/drawing/2014/main" id="{414CBB57-B3E0-0660-F938-14C9E5C1E14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B1E8D7A4-1657-4443-9866-9FD16F6CCC6E}" type="slidenum">
              <a:rPr lang="it-IT" altLang="it-IT" sz="1200">
                <a:solidFill>
                  <a:schemeClr val="tx1"/>
                </a:solidFill>
              </a:rPr>
              <a:pPr/>
              <a:t>24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03727CE3-CAAB-BE0F-92C6-C11C46D586A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>
            <a:extLst>
              <a:ext uri="{FF2B5EF4-FFF2-40B4-BE49-F238E27FC236}">
                <a16:creationId xmlns:a16="http://schemas.microsoft.com/office/drawing/2014/main" id="{436AE39C-42B2-D95E-CFC5-AC06A11264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345063628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>
            <a:extLst>
              <a:ext uri="{FF2B5EF4-FFF2-40B4-BE49-F238E27FC236}">
                <a16:creationId xmlns:a16="http://schemas.microsoft.com/office/drawing/2014/main" id="{414CBB57-B3E0-0660-F938-14C9E5C1E14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B1E8D7A4-1657-4443-9866-9FD16F6CCC6E}" type="slidenum">
              <a:rPr lang="it-IT" altLang="it-IT" sz="1200">
                <a:solidFill>
                  <a:schemeClr val="tx1"/>
                </a:solidFill>
              </a:rPr>
              <a:pPr/>
              <a:t>25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03727CE3-CAAB-BE0F-92C6-C11C46D586A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>
            <a:extLst>
              <a:ext uri="{FF2B5EF4-FFF2-40B4-BE49-F238E27FC236}">
                <a16:creationId xmlns:a16="http://schemas.microsoft.com/office/drawing/2014/main" id="{436AE39C-42B2-D95E-CFC5-AC06A11264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75467557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>
            <a:extLst>
              <a:ext uri="{FF2B5EF4-FFF2-40B4-BE49-F238E27FC236}">
                <a16:creationId xmlns:a16="http://schemas.microsoft.com/office/drawing/2014/main" id="{414CBB57-B3E0-0660-F938-14C9E5C1E14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B1E8D7A4-1657-4443-9866-9FD16F6CCC6E}" type="slidenum">
              <a:rPr lang="it-IT" altLang="it-IT" sz="1200">
                <a:solidFill>
                  <a:schemeClr val="tx1"/>
                </a:solidFill>
              </a:rPr>
              <a:pPr/>
              <a:t>26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03727CE3-CAAB-BE0F-92C6-C11C46D586A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>
            <a:extLst>
              <a:ext uri="{FF2B5EF4-FFF2-40B4-BE49-F238E27FC236}">
                <a16:creationId xmlns:a16="http://schemas.microsoft.com/office/drawing/2014/main" id="{436AE39C-42B2-D95E-CFC5-AC06A11264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73329145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>
            <a:extLst>
              <a:ext uri="{FF2B5EF4-FFF2-40B4-BE49-F238E27FC236}">
                <a16:creationId xmlns:a16="http://schemas.microsoft.com/office/drawing/2014/main" id="{414CBB57-B3E0-0660-F938-14C9E5C1E14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B1E8D7A4-1657-4443-9866-9FD16F6CCC6E}" type="slidenum">
              <a:rPr lang="it-IT" altLang="it-IT" sz="1200">
                <a:solidFill>
                  <a:schemeClr val="tx1"/>
                </a:solidFill>
              </a:rPr>
              <a:pPr/>
              <a:t>27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03727CE3-CAAB-BE0F-92C6-C11C46D586A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>
            <a:extLst>
              <a:ext uri="{FF2B5EF4-FFF2-40B4-BE49-F238E27FC236}">
                <a16:creationId xmlns:a16="http://schemas.microsoft.com/office/drawing/2014/main" id="{436AE39C-42B2-D95E-CFC5-AC06A11264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 err="1"/>
              <a:t>Describe</a:t>
            </a:r>
            <a:r>
              <a:rPr lang="it-IT" altLang="it-IT" dirty="0"/>
              <a:t> the </a:t>
            </a:r>
            <a:r>
              <a:rPr lang="it-IT" altLang="it-IT" dirty="0" err="1"/>
              <a:t>salient</a:t>
            </a:r>
            <a:r>
              <a:rPr lang="it-IT" altLang="it-IT" dirty="0"/>
              <a:t> features of </a:t>
            </a:r>
            <a:r>
              <a:rPr lang="it-IT" altLang="it-IT" dirty="0" err="1"/>
              <a:t>this</a:t>
            </a:r>
            <a:r>
              <a:rPr lang="it-IT" altLang="it-IT" dirty="0"/>
              <a:t> network</a:t>
            </a:r>
          </a:p>
          <a:p>
            <a:pPr marL="628650" lvl="1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Note the </a:t>
            </a:r>
            <a:r>
              <a:rPr lang="it-IT" altLang="it-IT" dirty="0" err="1"/>
              <a:t>difference</a:t>
            </a:r>
            <a:r>
              <a:rPr lang="it-IT" altLang="it-IT" dirty="0"/>
              <a:t> with the </a:t>
            </a:r>
            <a:r>
              <a:rPr lang="it-IT" altLang="it-IT" dirty="0" err="1"/>
              <a:t>previous</a:t>
            </a:r>
            <a:r>
              <a:rPr lang="it-IT" altLang="it-IT" dirty="0"/>
              <a:t> </a:t>
            </a:r>
            <a:r>
              <a:rPr lang="it-IT" altLang="it-IT" i="1" dirty="0"/>
              <a:t>Transformer block: </a:t>
            </a:r>
            <a:r>
              <a:rPr lang="it-IT" altLang="it-IT" i="0" dirty="0"/>
              <a:t>W-MSA -&gt; SW-MSA</a:t>
            </a:r>
            <a:endParaRPr lang="it-IT" altLang="it-IT" i="1" dirty="0"/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The dataset </a:t>
            </a:r>
            <a:r>
              <a:rPr lang="it-IT" altLang="it-IT" dirty="0" err="1"/>
              <a:t>used</a:t>
            </a:r>
            <a:endParaRPr lang="it-IT" altLang="it-IT" dirty="0"/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The </a:t>
            </a:r>
            <a:r>
              <a:rPr lang="it-IT" altLang="it-IT" dirty="0" err="1"/>
              <a:t>results</a:t>
            </a:r>
            <a:r>
              <a:rPr lang="it-IT" altLang="it-IT" dirty="0"/>
              <a:t> </a:t>
            </a:r>
            <a:r>
              <a:rPr lang="it-IT" altLang="it-IT" dirty="0" err="1"/>
              <a:t>obtained</a:t>
            </a:r>
            <a:r>
              <a:rPr lang="it-IT" altLang="it-IT" dirty="0"/>
              <a:t> by </a:t>
            </a:r>
            <a:r>
              <a:rPr lang="it-IT" altLang="it-IT" dirty="0" err="1"/>
              <a:t>researchers</a:t>
            </a:r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25019419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>
            <a:extLst>
              <a:ext uri="{FF2B5EF4-FFF2-40B4-BE49-F238E27FC236}">
                <a16:creationId xmlns:a16="http://schemas.microsoft.com/office/drawing/2014/main" id="{414CBB57-B3E0-0660-F938-14C9E5C1E14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B1E8D7A4-1657-4443-9866-9FD16F6CCC6E}" type="slidenum">
              <a:rPr lang="it-IT" altLang="it-IT" sz="1200">
                <a:solidFill>
                  <a:schemeClr val="tx1"/>
                </a:solidFill>
              </a:rPr>
              <a:pPr/>
              <a:t>28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03727CE3-CAAB-BE0F-92C6-C11C46D586A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>
            <a:extLst>
              <a:ext uri="{FF2B5EF4-FFF2-40B4-BE49-F238E27FC236}">
                <a16:creationId xmlns:a16="http://schemas.microsoft.com/office/drawing/2014/main" id="{436AE39C-42B2-D95E-CFC5-AC06A11264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 err="1"/>
              <a:t>Describe</a:t>
            </a:r>
            <a:r>
              <a:rPr lang="it-IT" altLang="it-IT" dirty="0"/>
              <a:t> the </a:t>
            </a:r>
            <a:r>
              <a:rPr lang="it-IT" altLang="it-IT" dirty="0" err="1"/>
              <a:t>salient</a:t>
            </a:r>
            <a:r>
              <a:rPr lang="it-IT" altLang="it-IT" dirty="0"/>
              <a:t> features of </a:t>
            </a:r>
            <a:r>
              <a:rPr lang="it-IT" altLang="it-IT" dirty="0" err="1"/>
              <a:t>this</a:t>
            </a:r>
            <a:r>
              <a:rPr lang="it-IT" altLang="it-IT" dirty="0"/>
              <a:t> network</a:t>
            </a:r>
          </a:p>
          <a:p>
            <a:pPr marL="628650" lvl="1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Note the </a:t>
            </a:r>
            <a:r>
              <a:rPr lang="it-IT" altLang="it-IT" dirty="0" err="1"/>
              <a:t>difference</a:t>
            </a:r>
            <a:r>
              <a:rPr lang="it-IT" altLang="it-IT" dirty="0"/>
              <a:t> with the </a:t>
            </a:r>
            <a:r>
              <a:rPr lang="it-IT" altLang="it-IT" dirty="0" err="1"/>
              <a:t>previous</a:t>
            </a:r>
            <a:r>
              <a:rPr lang="it-IT" altLang="it-IT" dirty="0"/>
              <a:t> </a:t>
            </a:r>
            <a:r>
              <a:rPr lang="it-IT" altLang="it-IT" i="1" dirty="0"/>
              <a:t>Transformer block: </a:t>
            </a:r>
            <a:r>
              <a:rPr lang="it-IT" altLang="it-IT" i="0" dirty="0"/>
              <a:t>W-MSA -&gt; SW-MSA</a:t>
            </a:r>
            <a:endParaRPr lang="it-IT" altLang="it-IT" i="1" dirty="0"/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The </a:t>
            </a:r>
            <a:r>
              <a:rPr lang="it-IT" altLang="it-IT" dirty="0" err="1"/>
              <a:t>results</a:t>
            </a:r>
            <a:r>
              <a:rPr lang="it-IT" altLang="it-IT" dirty="0"/>
              <a:t> </a:t>
            </a:r>
            <a:r>
              <a:rPr lang="it-IT" altLang="it-IT" dirty="0" err="1"/>
              <a:t>obtained</a:t>
            </a:r>
            <a:r>
              <a:rPr lang="it-IT" altLang="it-IT" dirty="0"/>
              <a:t> by </a:t>
            </a:r>
            <a:r>
              <a:rPr lang="it-IT" altLang="it-IT" dirty="0" err="1"/>
              <a:t>researchers</a:t>
            </a:r>
            <a:endParaRPr lang="it-IT" altLang="it-IT" dirty="0"/>
          </a:p>
          <a:p>
            <a:pPr eaLnBrk="1" hangingPunct="1"/>
            <a:endParaRPr lang="it-IT" altLang="it-IT" dirty="0"/>
          </a:p>
          <a:p>
            <a:pPr marL="171450" marR="0" lvl="0" indent="-17145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it-IT" altLang="it-IT" dirty="0"/>
              <a:t>The dataset </a:t>
            </a:r>
            <a:r>
              <a:rPr lang="it-IT" altLang="it-IT" dirty="0" err="1"/>
              <a:t>used</a:t>
            </a:r>
            <a:r>
              <a:rPr lang="it-IT" altLang="it-IT" dirty="0"/>
              <a:t> (not for Brain </a:t>
            </a:r>
            <a:r>
              <a:rPr lang="it-IT" altLang="it-IT" dirty="0" err="1"/>
              <a:t>Tumour</a:t>
            </a:r>
            <a:r>
              <a:rPr lang="it-IT" altLang="it-IT" dirty="0"/>
              <a:t> </a:t>
            </a:r>
            <a:r>
              <a:rPr lang="it-IT" altLang="it-IT" dirty="0" err="1"/>
              <a:t>Segmentation</a:t>
            </a:r>
            <a:r>
              <a:rPr lang="it-IT" altLang="it-IT" dirty="0"/>
              <a:t>)</a:t>
            </a:r>
          </a:p>
          <a:p>
            <a:pPr marL="171450" marR="0" lvl="0" indent="-17145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it-IT" altLang="it-IT" dirty="0" err="1"/>
              <a:t>Why</a:t>
            </a:r>
            <a:r>
              <a:rPr lang="it-IT" altLang="it-IT" dirty="0"/>
              <a:t> </a:t>
            </a:r>
            <a:r>
              <a:rPr lang="it-IT" altLang="it-IT" dirty="0" err="1"/>
              <a:t>did</a:t>
            </a:r>
            <a:r>
              <a:rPr lang="it-IT" altLang="it-IT" dirty="0"/>
              <a:t> I </a:t>
            </a:r>
            <a:r>
              <a:rPr lang="it-IT" altLang="it-IT" dirty="0" err="1"/>
              <a:t>choose</a:t>
            </a:r>
            <a:r>
              <a:rPr lang="it-IT" altLang="it-IT" dirty="0"/>
              <a:t> </a:t>
            </a:r>
            <a:r>
              <a:rPr lang="it-IT" altLang="it-IT" dirty="0" err="1"/>
              <a:t>this</a:t>
            </a:r>
            <a:r>
              <a:rPr lang="it-IT" altLang="it-IT" dirty="0"/>
              <a:t> model </a:t>
            </a:r>
            <a:r>
              <a:rPr lang="it-IT" altLang="it-IT" dirty="0" err="1"/>
              <a:t>as</a:t>
            </a:r>
            <a:r>
              <a:rPr lang="it-IT" altLang="it-IT" dirty="0"/>
              <a:t> the </a:t>
            </a:r>
            <a:r>
              <a:rPr lang="it-IT" altLang="it-IT" i="1" dirty="0"/>
              <a:t>base </a:t>
            </a:r>
            <a:r>
              <a:rPr lang="it-IT" altLang="it-IT" i="0" dirty="0"/>
              <a:t>for </a:t>
            </a:r>
            <a:r>
              <a:rPr lang="it-IT" altLang="it-IT" i="0" dirty="0" err="1"/>
              <a:t>my</a:t>
            </a:r>
            <a:r>
              <a:rPr lang="it-IT" altLang="it-IT" i="0" dirty="0"/>
              <a:t> work</a:t>
            </a:r>
          </a:p>
          <a:p>
            <a:pPr marL="171450" marR="0" lvl="0" indent="-17145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it-IT" altLang="it-IT" i="0" dirty="0"/>
              <a:t>How </a:t>
            </a:r>
            <a:r>
              <a:rPr lang="it-IT" altLang="it-IT" i="0" dirty="0" err="1"/>
              <a:t>did</a:t>
            </a:r>
            <a:r>
              <a:rPr lang="it-IT" altLang="it-IT" i="0" dirty="0"/>
              <a:t> I </a:t>
            </a:r>
            <a:r>
              <a:rPr lang="it-IT" altLang="it-IT" i="0" dirty="0" err="1"/>
              <a:t>improve</a:t>
            </a:r>
            <a:r>
              <a:rPr lang="it-IT" altLang="it-IT" i="0" dirty="0"/>
              <a:t> </a:t>
            </a:r>
            <a:r>
              <a:rPr lang="it-IT" altLang="it-IT" i="0" dirty="0" err="1"/>
              <a:t>it</a:t>
            </a:r>
            <a:endParaRPr lang="it-IT" altLang="it-IT" i="0" dirty="0"/>
          </a:p>
          <a:p>
            <a:pPr marL="171450" marR="0" lvl="0" indent="-17145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it-IT" altLang="it-IT" dirty="0"/>
          </a:p>
          <a:p>
            <a:pPr eaLnBrk="1" hangingPunct="1"/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51533891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>
            <a:extLst>
              <a:ext uri="{FF2B5EF4-FFF2-40B4-BE49-F238E27FC236}">
                <a16:creationId xmlns:a16="http://schemas.microsoft.com/office/drawing/2014/main" id="{414CBB57-B3E0-0660-F938-14C9E5C1E14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B1E8D7A4-1657-4443-9866-9FD16F6CCC6E}" type="slidenum">
              <a:rPr lang="it-IT" altLang="it-IT" sz="1200">
                <a:solidFill>
                  <a:schemeClr val="tx1"/>
                </a:solidFill>
              </a:rPr>
              <a:pPr/>
              <a:t>29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03727CE3-CAAB-BE0F-92C6-C11C46D586A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>
            <a:extLst>
              <a:ext uri="{FF2B5EF4-FFF2-40B4-BE49-F238E27FC236}">
                <a16:creationId xmlns:a16="http://schemas.microsoft.com/office/drawing/2014/main" id="{436AE39C-42B2-D95E-CFC5-AC06A11264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6371604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A64D75A6-46CA-E2F6-341A-E829C73E8B4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43DC4737-916D-4BED-8A6F-6C0FF0036A5D}" type="slidenum">
              <a:rPr lang="it-IT" altLang="it-IT" sz="1200">
                <a:solidFill>
                  <a:schemeClr val="tx1"/>
                </a:solidFill>
              </a:rPr>
              <a:pPr/>
              <a:t>3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7838BEAA-9F24-A9EE-B2A0-DDEE9DFD9A9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4ED462EB-C117-60AD-E21B-99D34F94E0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 err="1"/>
              <a:t>Describe</a:t>
            </a:r>
            <a:r>
              <a:rPr lang="it-IT" altLang="it-IT" dirty="0"/>
              <a:t> </a:t>
            </a:r>
            <a:r>
              <a:rPr lang="it-IT" altLang="it-IT" dirty="0" err="1"/>
              <a:t>briefly</a:t>
            </a:r>
            <a:r>
              <a:rPr lang="it-IT" altLang="it-IT" dirty="0"/>
              <a:t> </a:t>
            </a:r>
            <a:r>
              <a:rPr lang="it-IT" altLang="it-IT" dirty="0" err="1"/>
              <a:t>what</a:t>
            </a:r>
            <a:r>
              <a:rPr lang="it-IT" altLang="it-IT" dirty="0"/>
              <a:t> Computer Vision </a:t>
            </a:r>
            <a:r>
              <a:rPr lang="it-IT" altLang="it-IT" dirty="0" err="1"/>
              <a:t>is</a:t>
            </a:r>
            <a:endParaRPr lang="it-IT" altLang="it-IT" dirty="0"/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 err="1"/>
              <a:t>Describe</a:t>
            </a:r>
            <a:r>
              <a:rPr lang="it-IT" altLang="it-IT" dirty="0"/>
              <a:t> the «</a:t>
            </a:r>
            <a:r>
              <a:rPr lang="it-IT" altLang="it-IT" dirty="0" err="1"/>
              <a:t>Segmentation</a:t>
            </a:r>
            <a:r>
              <a:rPr lang="it-IT" altLang="it-IT" dirty="0"/>
              <a:t>» problem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endParaRPr lang="it-IT" altLang="it-IT" dirty="0"/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it-IT" altLang="it-IT" dirty="0"/>
              <a:t>So: </a:t>
            </a:r>
            <a:r>
              <a:rPr lang="it-IT" altLang="it-IT" dirty="0" err="1"/>
              <a:t>what’s</a:t>
            </a:r>
            <a:r>
              <a:rPr lang="it-IT" altLang="it-IT" dirty="0"/>
              <a:t> Computer Vision? </a:t>
            </a:r>
            <a:r>
              <a:rPr lang="it-IT" altLang="it-IT" dirty="0" err="1"/>
              <a:t>It</a:t>
            </a:r>
            <a:r>
              <a:rPr lang="it-IT" altLang="it-IT" dirty="0"/>
              <a:t> </a:t>
            </a:r>
            <a:r>
              <a:rPr lang="it-IT" altLang="it-IT" dirty="0" err="1"/>
              <a:t>is</a:t>
            </a:r>
            <a:r>
              <a:rPr lang="it-IT" altLang="it-IT" dirty="0"/>
              <a:t> a sub-group of  </a:t>
            </a:r>
            <a:r>
              <a:rPr lang="it-IT" altLang="it-IT" dirty="0" err="1"/>
              <a:t>Artificial</a:t>
            </a:r>
            <a:r>
              <a:rPr lang="it-IT" altLang="it-IT" dirty="0"/>
              <a:t> Intelligence and a discipline </a:t>
            </a:r>
            <a:r>
              <a:rPr lang="it-IT" altLang="it-IT" dirty="0" err="1"/>
              <a:t>that</a:t>
            </a:r>
            <a:r>
              <a:rPr lang="it-IT" altLang="it-IT" dirty="0"/>
              <a:t> </a:t>
            </a:r>
            <a:r>
              <a:rPr lang="it-IT" altLang="it-IT" dirty="0" err="1"/>
              <a:t>enables</a:t>
            </a:r>
            <a:r>
              <a:rPr lang="it-IT" altLang="it-IT" dirty="0"/>
              <a:t> devices to </a:t>
            </a:r>
            <a:r>
              <a:rPr lang="it-IT" altLang="it-IT" dirty="0" err="1"/>
              <a:t>acquire</a:t>
            </a:r>
            <a:r>
              <a:rPr lang="it-IT" altLang="it-IT" dirty="0"/>
              <a:t>, </a:t>
            </a:r>
            <a:r>
              <a:rPr lang="it-IT" altLang="it-IT" dirty="0" err="1"/>
              <a:t>process</a:t>
            </a:r>
            <a:r>
              <a:rPr lang="it-IT" altLang="it-IT" dirty="0"/>
              <a:t> and </a:t>
            </a:r>
            <a:r>
              <a:rPr lang="it-IT" altLang="it-IT" dirty="0" err="1"/>
              <a:t>understand</a:t>
            </a:r>
            <a:r>
              <a:rPr lang="it-IT" altLang="it-IT" dirty="0"/>
              <a:t> </a:t>
            </a:r>
            <a:r>
              <a:rPr lang="it-IT" altLang="it-IT" dirty="0" err="1"/>
              <a:t>digital</a:t>
            </a:r>
            <a:r>
              <a:rPr lang="it-IT" altLang="it-IT" dirty="0"/>
              <a:t> images and </a:t>
            </a:r>
            <a:r>
              <a:rPr lang="it-IT" altLang="it-IT" dirty="0" err="1"/>
              <a:t>videos</a:t>
            </a:r>
            <a:r>
              <a:rPr lang="it-IT" altLang="it-IT" dirty="0"/>
              <a:t> to </a:t>
            </a:r>
            <a:r>
              <a:rPr lang="it-IT" altLang="it-IT" dirty="0" err="1"/>
              <a:t>extract</a:t>
            </a:r>
            <a:r>
              <a:rPr lang="it-IT" altLang="it-IT" dirty="0"/>
              <a:t> </a:t>
            </a:r>
            <a:r>
              <a:rPr lang="it-IT" altLang="it-IT" dirty="0" err="1"/>
              <a:t>useful</a:t>
            </a:r>
            <a:r>
              <a:rPr lang="it-IT" altLang="it-IT" dirty="0"/>
              <a:t> information.  The </a:t>
            </a:r>
            <a:r>
              <a:rPr lang="it-IT" altLang="it-IT" dirty="0" err="1"/>
              <a:t>main</a:t>
            </a:r>
            <a:r>
              <a:rPr lang="it-IT" altLang="it-IT" dirty="0"/>
              <a:t> goal </a:t>
            </a:r>
            <a:r>
              <a:rPr lang="it-IT" altLang="it-IT" dirty="0" err="1"/>
              <a:t>is</a:t>
            </a:r>
            <a:r>
              <a:rPr lang="it-IT" altLang="it-IT" dirty="0"/>
              <a:t> to </a:t>
            </a:r>
            <a:r>
              <a:rPr lang="it-IT" altLang="it-IT" dirty="0" err="1"/>
              <a:t>develop</a:t>
            </a:r>
            <a:r>
              <a:rPr lang="it-IT" altLang="it-IT" dirty="0"/>
              <a:t> (super) human vision capabilities in task </a:t>
            </a:r>
            <a:r>
              <a:rPr lang="it-IT" altLang="it-IT" dirty="0" err="1"/>
              <a:t>such</a:t>
            </a:r>
            <a:r>
              <a:rPr lang="it-IT" altLang="it-IT" dirty="0"/>
              <a:t> </a:t>
            </a:r>
            <a:r>
              <a:rPr lang="it-IT" altLang="it-IT" dirty="0" err="1"/>
              <a:t>as</a:t>
            </a:r>
            <a:r>
              <a:rPr lang="it-IT" altLang="it-IT" dirty="0"/>
              <a:t> </a:t>
            </a:r>
            <a:r>
              <a:rPr lang="it-IT" altLang="it-IT" dirty="0" err="1"/>
              <a:t>classification</a:t>
            </a:r>
            <a:r>
              <a:rPr lang="it-IT" altLang="it-IT" dirty="0"/>
              <a:t>, </a:t>
            </a:r>
            <a:r>
              <a:rPr lang="it-IT" altLang="it-IT" dirty="0" err="1"/>
              <a:t>detection</a:t>
            </a:r>
            <a:r>
              <a:rPr lang="it-IT" altLang="it-IT" dirty="0"/>
              <a:t> and </a:t>
            </a:r>
            <a:r>
              <a:rPr lang="it-IT" altLang="it-IT" dirty="0" err="1"/>
              <a:t>segmentation</a:t>
            </a:r>
            <a:r>
              <a:rPr lang="it-IT" altLang="it-IT" dirty="0"/>
              <a:t>. </a:t>
            </a:r>
          </a:p>
          <a:p>
            <a:pPr marL="171450" indent="-171450" eaLnBrk="1" hangingPunct="1">
              <a:buFontTx/>
              <a:buChar char="-"/>
            </a:pPr>
            <a:r>
              <a:rPr lang="it-IT" altLang="it-IT" dirty="0" err="1"/>
              <a:t>Classification</a:t>
            </a:r>
            <a:r>
              <a:rPr lang="it-IT" altLang="it-IT" dirty="0"/>
              <a:t> </a:t>
            </a:r>
            <a:r>
              <a:rPr lang="it-IT" altLang="it-IT" dirty="0" err="1"/>
              <a:t>is</a:t>
            </a:r>
            <a:r>
              <a:rPr lang="it-IT" altLang="it-IT" dirty="0"/>
              <a:t> </a:t>
            </a:r>
            <a:r>
              <a:rPr lang="it-IT" altLang="it-IT" dirty="0" err="1"/>
              <a:t>used</a:t>
            </a:r>
            <a:r>
              <a:rPr lang="it-IT" altLang="it-IT" dirty="0"/>
              <a:t> to determine </a:t>
            </a:r>
            <a:r>
              <a:rPr lang="it-IT" altLang="it-IT" dirty="0" err="1"/>
              <a:t>what’s</a:t>
            </a:r>
            <a:r>
              <a:rPr lang="it-IT" altLang="it-IT" dirty="0"/>
              <a:t> in an image</a:t>
            </a:r>
          </a:p>
          <a:p>
            <a:pPr marL="171450" indent="-171450" eaLnBrk="1" hangingPunct="1">
              <a:buFontTx/>
              <a:buChar char="-"/>
            </a:pPr>
            <a:r>
              <a:rPr lang="it-IT" altLang="it-IT" dirty="0" err="1"/>
              <a:t>Detection</a:t>
            </a:r>
            <a:r>
              <a:rPr lang="it-IT" altLang="it-IT" dirty="0"/>
              <a:t> </a:t>
            </a:r>
            <a:r>
              <a:rPr lang="it-IT" altLang="it-IT" dirty="0" err="1"/>
              <a:t>allows</a:t>
            </a:r>
            <a:r>
              <a:rPr lang="it-IT" altLang="it-IT" dirty="0"/>
              <a:t> computers to </a:t>
            </a:r>
            <a:r>
              <a:rPr lang="it-IT" altLang="it-IT" dirty="0" err="1"/>
              <a:t>localize</a:t>
            </a:r>
            <a:r>
              <a:rPr lang="it-IT" altLang="it-IT" dirty="0"/>
              <a:t> </a:t>
            </a:r>
            <a:r>
              <a:rPr lang="it-IT" altLang="it-IT" dirty="0" err="1"/>
              <a:t>where</a:t>
            </a:r>
            <a:r>
              <a:rPr lang="it-IT" altLang="it-IT" dirty="0"/>
              <a:t> objects </a:t>
            </a:r>
            <a:r>
              <a:rPr lang="it-IT" altLang="it-IT" dirty="0" err="1"/>
              <a:t>exist</a:t>
            </a:r>
            <a:endParaRPr lang="it-IT" altLang="it-IT" dirty="0"/>
          </a:p>
          <a:p>
            <a:pPr marL="171450" indent="-171450" eaLnBrk="1" hangingPunct="1">
              <a:buFontTx/>
              <a:buChar char="-"/>
            </a:pPr>
            <a:r>
              <a:rPr lang="it-IT" altLang="it-IT" dirty="0" err="1"/>
              <a:t>Segmentation</a:t>
            </a:r>
            <a:r>
              <a:rPr lang="it-IT" altLang="it-IT" dirty="0"/>
              <a:t> </a:t>
            </a:r>
            <a:r>
              <a:rPr lang="it-IT" altLang="it-IT" dirty="0" err="1"/>
              <a:t>is</a:t>
            </a:r>
            <a:r>
              <a:rPr lang="it-IT" altLang="it-IT" dirty="0"/>
              <a:t> </a:t>
            </a:r>
            <a:r>
              <a:rPr lang="it-IT" altLang="it-IT" dirty="0" err="1"/>
              <a:t>about</a:t>
            </a:r>
            <a:r>
              <a:rPr lang="it-IT" altLang="it-IT" dirty="0"/>
              <a:t> </a:t>
            </a:r>
            <a:r>
              <a:rPr lang="it-IT" altLang="it-IT" dirty="0" err="1"/>
              <a:t>classifying</a:t>
            </a:r>
            <a:r>
              <a:rPr lang="it-IT" altLang="it-IT" dirty="0"/>
              <a:t> pixels to </a:t>
            </a:r>
            <a:r>
              <a:rPr lang="it-IT" altLang="it-IT" dirty="0" err="1"/>
              <a:t>belong</a:t>
            </a:r>
            <a:r>
              <a:rPr lang="it-IT" altLang="it-IT" dirty="0"/>
              <a:t> to a </a:t>
            </a:r>
            <a:r>
              <a:rPr lang="it-IT" altLang="it-IT" dirty="0" err="1"/>
              <a:t>certain</a:t>
            </a:r>
            <a:r>
              <a:rPr lang="it-IT" altLang="it-IT" dirty="0"/>
              <a:t> </a:t>
            </a:r>
            <a:r>
              <a:rPr lang="it-IT" altLang="it-IT" dirty="0" err="1"/>
              <a:t>category</a:t>
            </a:r>
            <a:r>
              <a:rPr lang="it-IT" altLang="it-IT" dirty="0"/>
              <a:t> and </a:t>
            </a:r>
            <a:r>
              <a:rPr lang="it-IT" altLang="it-IT" dirty="0" err="1"/>
              <a:t>it</a:t>
            </a:r>
            <a:r>
              <a:rPr lang="it-IT" altLang="it-IT" dirty="0"/>
              <a:t> </a:t>
            </a:r>
            <a:r>
              <a:rPr lang="it-IT" altLang="it-IT" dirty="0" err="1"/>
              <a:t>is</a:t>
            </a:r>
            <a:r>
              <a:rPr lang="it-IT" altLang="it-IT" dirty="0"/>
              <a:t> </a:t>
            </a:r>
            <a:r>
              <a:rPr lang="it-IT" altLang="it-IT" dirty="0" err="1"/>
              <a:t>particularly</a:t>
            </a:r>
            <a:r>
              <a:rPr lang="it-IT" altLang="it-IT" dirty="0"/>
              <a:t> </a:t>
            </a:r>
            <a:r>
              <a:rPr lang="it-IT" altLang="it-IT" dirty="0" err="1"/>
              <a:t>useful</a:t>
            </a:r>
            <a:r>
              <a:rPr lang="it-IT" altLang="it-IT" dirty="0"/>
              <a:t> in </a:t>
            </a:r>
            <a:r>
              <a:rPr lang="it-IT" altLang="it-IT" dirty="0" err="1"/>
              <a:t>delineating</a:t>
            </a:r>
            <a:r>
              <a:rPr lang="it-IT" altLang="it-IT" dirty="0"/>
              <a:t> objects and makes </a:t>
            </a:r>
            <a:r>
              <a:rPr lang="it-IT" altLang="it-IT" dirty="0" err="1"/>
              <a:t>easier</a:t>
            </a:r>
            <a:r>
              <a:rPr lang="it-IT" altLang="it-IT" dirty="0"/>
              <a:t> to </a:t>
            </a:r>
            <a:r>
              <a:rPr lang="it-IT" altLang="it-IT" dirty="0" err="1"/>
              <a:t>understand</a:t>
            </a:r>
            <a:r>
              <a:rPr lang="it-IT" altLang="it-IT" dirty="0"/>
              <a:t> for </a:t>
            </a:r>
            <a:r>
              <a:rPr lang="it-IT" altLang="it-IT" dirty="0" err="1"/>
              <a:t>us</a:t>
            </a:r>
            <a:r>
              <a:rPr lang="it-IT" altLang="it-IT" dirty="0"/>
              <a:t> </a:t>
            </a:r>
            <a:r>
              <a:rPr lang="it-IT" altLang="it-IT" dirty="0" err="1"/>
              <a:t>humans</a:t>
            </a:r>
            <a:r>
              <a:rPr lang="it-IT" altLang="it-IT" dirty="0"/>
              <a:t> </a:t>
            </a:r>
            <a:r>
              <a:rPr lang="it-IT" altLang="it-IT" dirty="0" err="1"/>
              <a:t>what</a:t>
            </a:r>
            <a:r>
              <a:rPr lang="it-IT" altLang="it-IT" dirty="0"/>
              <a:t> an </a:t>
            </a:r>
            <a:r>
              <a:rPr lang="it-IT" altLang="it-IT" dirty="0" err="1"/>
              <a:t>intelligent</a:t>
            </a:r>
            <a:r>
              <a:rPr lang="it-IT" altLang="it-IT" dirty="0"/>
              <a:t> agent can do</a:t>
            </a:r>
          </a:p>
        </p:txBody>
      </p:sp>
    </p:spTree>
    <p:extLst>
      <p:ext uri="{BB962C8B-B14F-4D97-AF65-F5344CB8AC3E}">
        <p14:creationId xmlns:p14="http://schemas.microsoft.com/office/powerpoint/2010/main" val="153004224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>
            <a:extLst>
              <a:ext uri="{FF2B5EF4-FFF2-40B4-BE49-F238E27FC236}">
                <a16:creationId xmlns:a16="http://schemas.microsoft.com/office/drawing/2014/main" id="{414CBB57-B3E0-0660-F938-14C9E5C1E14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B1E8D7A4-1657-4443-9866-9FD16F6CCC6E}" type="slidenum">
              <a:rPr lang="it-IT" altLang="it-IT" sz="1200">
                <a:solidFill>
                  <a:schemeClr val="tx1"/>
                </a:solidFill>
              </a:rPr>
              <a:pPr/>
              <a:t>30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03727CE3-CAAB-BE0F-92C6-C11C46D586A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>
            <a:extLst>
              <a:ext uri="{FF2B5EF4-FFF2-40B4-BE49-F238E27FC236}">
                <a16:creationId xmlns:a16="http://schemas.microsoft.com/office/drawing/2014/main" id="{436AE39C-42B2-D95E-CFC5-AC06A11264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 err="1"/>
              <a:t>Briefly</a:t>
            </a:r>
            <a:r>
              <a:rPr lang="it-IT" altLang="it-IT" dirty="0"/>
              <a:t> </a:t>
            </a:r>
            <a:r>
              <a:rPr lang="it-IT" altLang="it-IT" dirty="0" err="1"/>
              <a:t>describe</a:t>
            </a:r>
            <a:r>
              <a:rPr lang="it-IT" altLang="it-IT" dirty="0"/>
              <a:t> </a:t>
            </a:r>
            <a:r>
              <a:rPr lang="it-IT" altLang="it-IT" i="1" dirty="0" err="1"/>
              <a:t>what</a:t>
            </a:r>
            <a:r>
              <a:rPr lang="it-IT" altLang="it-IT" dirty="0"/>
              <a:t> </a:t>
            </a:r>
            <a:r>
              <a:rPr lang="it-IT" altLang="it-IT" dirty="0" err="1"/>
              <a:t>this</a:t>
            </a:r>
            <a:r>
              <a:rPr lang="it-IT" altLang="it-IT" dirty="0"/>
              <a:t> Gate </a:t>
            </a:r>
            <a:r>
              <a:rPr lang="it-IT" altLang="it-IT" dirty="0" err="1"/>
              <a:t>does</a:t>
            </a:r>
            <a:r>
              <a:rPr lang="it-IT" altLang="it-IT" dirty="0"/>
              <a:t> and </a:t>
            </a:r>
            <a:r>
              <a:rPr lang="it-IT" altLang="it-IT" i="1" dirty="0" err="1"/>
              <a:t>how</a:t>
            </a:r>
            <a:endParaRPr lang="it-IT" altLang="it-IT" i="1" dirty="0"/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(?) </a:t>
            </a:r>
            <a:r>
              <a:rPr lang="it-IT" altLang="it-IT" dirty="0" err="1"/>
              <a:t>Explain</a:t>
            </a:r>
            <a:r>
              <a:rPr lang="it-IT" altLang="it-IT" dirty="0"/>
              <a:t> the </a:t>
            </a:r>
            <a:r>
              <a:rPr lang="it-IT" altLang="it-IT" dirty="0" err="1"/>
              <a:t>differences</a:t>
            </a:r>
            <a:r>
              <a:rPr lang="it-IT" altLang="it-IT" dirty="0"/>
              <a:t> </a:t>
            </a:r>
            <a:r>
              <a:rPr lang="it-IT" altLang="it-IT" dirty="0" err="1"/>
              <a:t>between</a:t>
            </a:r>
            <a:r>
              <a:rPr lang="it-IT" altLang="it-IT" dirty="0"/>
              <a:t> </a:t>
            </a:r>
            <a:r>
              <a:rPr lang="it-IT" altLang="it-IT" i="1" dirty="0"/>
              <a:t>dot product </a:t>
            </a:r>
            <a:r>
              <a:rPr lang="it-IT" altLang="it-IT" i="1" dirty="0" err="1"/>
              <a:t>attention</a:t>
            </a:r>
            <a:r>
              <a:rPr lang="it-IT" altLang="it-IT" i="1" dirty="0"/>
              <a:t> </a:t>
            </a:r>
            <a:r>
              <a:rPr lang="it-IT" altLang="it-IT" i="0" dirty="0"/>
              <a:t>and </a:t>
            </a:r>
            <a:r>
              <a:rPr lang="it-IT" altLang="it-IT" i="1" dirty="0"/>
              <a:t>additive </a:t>
            </a:r>
            <a:r>
              <a:rPr lang="it-IT" altLang="it-IT" i="1" dirty="0" err="1"/>
              <a:t>attention</a:t>
            </a:r>
            <a:endParaRPr lang="it-IT" altLang="it-IT" i="1" dirty="0"/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i="0" dirty="0" err="1"/>
              <a:t>Comment</a:t>
            </a:r>
            <a:r>
              <a:rPr lang="it-IT" altLang="it-IT" i="0" dirty="0"/>
              <a:t> on the </a:t>
            </a:r>
            <a:r>
              <a:rPr lang="it-IT" altLang="it-IT" i="0" dirty="0" err="1"/>
              <a:t>versatility</a:t>
            </a:r>
            <a:r>
              <a:rPr lang="it-IT" altLang="it-IT" i="0" dirty="0"/>
              <a:t> of </a:t>
            </a:r>
            <a:r>
              <a:rPr lang="it-IT" altLang="it-IT" i="0" dirty="0" err="1"/>
              <a:t>this</a:t>
            </a:r>
            <a:r>
              <a:rPr lang="it-IT" altLang="it-IT" i="0" dirty="0"/>
              <a:t> </a:t>
            </a:r>
            <a:r>
              <a:rPr lang="it-IT" altLang="it-IT" i="0" dirty="0" err="1"/>
              <a:t>kind</a:t>
            </a:r>
            <a:r>
              <a:rPr lang="it-IT" altLang="it-IT" i="0" dirty="0"/>
              <a:t> of </a:t>
            </a:r>
            <a:r>
              <a:rPr lang="it-IT" altLang="it-IT" i="0" dirty="0" err="1"/>
              <a:t>solution</a:t>
            </a:r>
            <a:r>
              <a:rPr lang="it-IT" altLang="it-IT" i="0" dirty="0"/>
              <a:t> (</a:t>
            </a:r>
            <a:r>
              <a:rPr lang="it-IT" altLang="it-IT" i="0" dirty="0" err="1"/>
              <a:t>easily</a:t>
            </a:r>
            <a:r>
              <a:rPr lang="it-IT" altLang="it-IT" i="0" dirty="0"/>
              <a:t> </a:t>
            </a:r>
            <a:r>
              <a:rPr lang="it-IT" altLang="it-IT" i="0" dirty="0" err="1"/>
              <a:t>integrable</a:t>
            </a:r>
            <a:r>
              <a:rPr lang="it-IT" altLang="it-IT" i="0" dirty="0"/>
              <a:t> in </a:t>
            </a:r>
            <a:r>
              <a:rPr lang="it-IT" altLang="it-IT" i="0" dirty="0" err="1"/>
              <a:t>any</a:t>
            </a:r>
            <a:r>
              <a:rPr lang="it-IT" altLang="it-IT" i="0" dirty="0"/>
              <a:t> </a:t>
            </a:r>
            <a:r>
              <a:rPr lang="it-IT" altLang="it-IT" i="0" dirty="0" err="1"/>
              <a:t>kind</a:t>
            </a:r>
            <a:r>
              <a:rPr lang="it-IT" altLang="it-IT" i="0" dirty="0"/>
              <a:t> of CNN)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endParaRPr lang="it-IT" altLang="it-IT" i="0" dirty="0"/>
          </a:p>
        </p:txBody>
      </p:sp>
    </p:spTree>
    <p:extLst>
      <p:ext uri="{BB962C8B-B14F-4D97-AF65-F5344CB8AC3E}">
        <p14:creationId xmlns:p14="http://schemas.microsoft.com/office/powerpoint/2010/main" val="32792369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>
            <a:extLst>
              <a:ext uri="{FF2B5EF4-FFF2-40B4-BE49-F238E27FC236}">
                <a16:creationId xmlns:a16="http://schemas.microsoft.com/office/drawing/2014/main" id="{414CBB57-B3E0-0660-F938-14C9E5C1E14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B1E8D7A4-1657-4443-9866-9FD16F6CCC6E}" type="slidenum">
              <a:rPr lang="it-IT" altLang="it-IT" sz="1200">
                <a:solidFill>
                  <a:schemeClr val="tx1"/>
                </a:solidFill>
              </a:rPr>
              <a:pPr/>
              <a:t>31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03727CE3-CAAB-BE0F-92C6-C11C46D586A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>
            <a:extLst>
              <a:ext uri="{FF2B5EF4-FFF2-40B4-BE49-F238E27FC236}">
                <a16:creationId xmlns:a16="http://schemas.microsoft.com/office/drawing/2014/main" id="{436AE39C-42B2-D95E-CFC5-AC06A11264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337942654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>
            <a:extLst>
              <a:ext uri="{FF2B5EF4-FFF2-40B4-BE49-F238E27FC236}">
                <a16:creationId xmlns:a16="http://schemas.microsoft.com/office/drawing/2014/main" id="{1867AC4A-72F5-A71C-1BDC-0D4107F0AFA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D0EFC42D-DB85-49FB-AA41-AE1E1C024590}" type="slidenum">
              <a:rPr lang="it-IT" altLang="it-IT" sz="1200">
                <a:solidFill>
                  <a:schemeClr val="tx1"/>
                </a:solidFill>
              </a:rPr>
              <a:pPr/>
              <a:t>33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11267" name="Rectangle 2">
            <a:extLst>
              <a:ext uri="{FF2B5EF4-FFF2-40B4-BE49-F238E27FC236}">
                <a16:creationId xmlns:a16="http://schemas.microsoft.com/office/drawing/2014/main" id="{242710E2-F673-2DB7-8771-6B6EB5295A3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8" name="Rectangle 3">
            <a:extLst>
              <a:ext uri="{FF2B5EF4-FFF2-40B4-BE49-F238E27FC236}">
                <a16:creationId xmlns:a16="http://schemas.microsoft.com/office/drawing/2014/main" id="{EF00C6DD-BA99-872D-B333-75A0A994AC7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 err="1"/>
              <a:t>Describe</a:t>
            </a:r>
            <a:r>
              <a:rPr lang="it-IT" altLang="it-IT" dirty="0"/>
              <a:t> </a:t>
            </a:r>
            <a:r>
              <a:rPr lang="it-IT" altLang="it-IT" dirty="0" err="1"/>
              <a:t>briefly</a:t>
            </a:r>
            <a:r>
              <a:rPr lang="it-IT" altLang="it-IT" dirty="0"/>
              <a:t> the </a:t>
            </a:r>
            <a:r>
              <a:rPr lang="it-IT" altLang="it-IT" dirty="0" err="1"/>
              <a:t>usage</a:t>
            </a:r>
            <a:r>
              <a:rPr lang="it-IT" altLang="it-IT" dirty="0"/>
              <a:t> of </a:t>
            </a:r>
            <a:r>
              <a:rPr lang="it-IT" altLang="it-IT" dirty="0" err="1"/>
              <a:t>each</a:t>
            </a:r>
            <a:r>
              <a:rPr lang="it-IT" altLang="it-IT" dirty="0"/>
              <a:t> framework (in </a:t>
            </a:r>
            <a:r>
              <a:rPr lang="it-IT" altLang="it-IT" dirty="0" err="1"/>
              <a:t>particular</a:t>
            </a:r>
            <a:r>
              <a:rPr lang="it-IT" altLang="it-IT" dirty="0"/>
              <a:t> MONAI)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 err="1"/>
              <a:t>Describe</a:t>
            </a:r>
            <a:r>
              <a:rPr lang="it-IT" altLang="it-IT" dirty="0"/>
              <a:t> the HW </a:t>
            </a:r>
            <a:r>
              <a:rPr lang="it-IT" altLang="it-IT" dirty="0" err="1"/>
              <a:t>used</a:t>
            </a:r>
            <a:r>
              <a:rPr lang="it-IT" altLang="it-IT" dirty="0"/>
              <a:t> for the </a:t>
            </a:r>
            <a:r>
              <a:rPr lang="it-IT" altLang="it-IT" dirty="0" err="1"/>
              <a:t>experiment</a:t>
            </a:r>
            <a:endParaRPr lang="it-IT" altLang="it-IT" dirty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>
            <a:extLst>
              <a:ext uri="{FF2B5EF4-FFF2-40B4-BE49-F238E27FC236}">
                <a16:creationId xmlns:a16="http://schemas.microsoft.com/office/drawing/2014/main" id="{1867AC4A-72F5-A71C-1BDC-0D4107F0AFA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D0EFC42D-DB85-49FB-AA41-AE1E1C024590}" type="slidenum">
              <a:rPr lang="it-IT" altLang="it-IT" sz="1200">
                <a:solidFill>
                  <a:schemeClr val="tx1"/>
                </a:solidFill>
              </a:rPr>
              <a:pPr/>
              <a:t>34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11267" name="Rectangle 2">
            <a:extLst>
              <a:ext uri="{FF2B5EF4-FFF2-40B4-BE49-F238E27FC236}">
                <a16:creationId xmlns:a16="http://schemas.microsoft.com/office/drawing/2014/main" id="{242710E2-F673-2DB7-8771-6B6EB5295A3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8" name="Rectangle 3">
            <a:extLst>
              <a:ext uri="{FF2B5EF4-FFF2-40B4-BE49-F238E27FC236}">
                <a16:creationId xmlns:a16="http://schemas.microsoft.com/office/drawing/2014/main" id="{EF00C6DD-BA99-872D-B333-75A0A994AC7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348412257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>
            <a:extLst>
              <a:ext uri="{FF2B5EF4-FFF2-40B4-BE49-F238E27FC236}">
                <a16:creationId xmlns:a16="http://schemas.microsoft.com/office/drawing/2014/main" id="{1867AC4A-72F5-A71C-1BDC-0D4107F0AFA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D0EFC42D-DB85-49FB-AA41-AE1E1C024590}" type="slidenum">
              <a:rPr lang="it-IT" altLang="it-IT" sz="1200">
                <a:solidFill>
                  <a:schemeClr val="tx1"/>
                </a:solidFill>
              </a:rPr>
              <a:pPr/>
              <a:t>35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11267" name="Rectangle 2">
            <a:extLst>
              <a:ext uri="{FF2B5EF4-FFF2-40B4-BE49-F238E27FC236}">
                <a16:creationId xmlns:a16="http://schemas.microsoft.com/office/drawing/2014/main" id="{242710E2-F673-2DB7-8771-6B6EB5295A3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8" name="Rectangle 3">
            <a:extLst>
              <a:ext uri="{FF2B5EF4-FFF2-40B4-BE49-F238E27FC236}">
                <a16:creationId xmlns:a16="http://schemas.microsoft.com/office/drawing/2014/main" id="{EF00C6DD-BA99-872D-B333-75A0A994AC7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97007362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>
            <a:extLst>
              <a:ext uri="{FF2B5EF4-FFF2-40B4-BE49-F238E27FC236}">
                <a16:creationId xmlns:a16="http://schemas.microsoft.com/office/drawing/2014/main" id="{1867AC4A-72F5-A71C-1BDC-0D4107F0AFA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D0EFC42D-DB85-49FB-AA41-AE1E1C024590}" type="slidenum">
              <a:rPr lang="it-IT" altLang="it-IT" sz="1200">
                <a:solidFill>
                  <a:schemeClr val="tx1"/>
                </a:solidFill>
              </a:rPr>
              <a:pPr/>
              <a:t>36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11267" name="Rectangle 2">
            <a:extLst>
              <a:ext uri="{FF2B5EF4-FFF2-40B4-BE49-F238E27FC236}">
                <a16:creationId xmlns:a16="http://schemas.microsoft.com/office/drawing/2014/main" id="{242710E2-F673-2DB7-8771-6B6EB5295A3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8" name="Rectangle 3">
            <a:extLst>
              <a:ext uri="{FF2B5EF4-FFF2-40B4-BE49-F238E27FC236}">
                <a16:creationId xmlns:a16="http://schemas.microsoft.com/office/drawing/2014/main" id="{EF00C6DD-BA99-872D-B333-75A0A994AC7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288366963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>
            <a:extLst>
              <a:ext uri="{FF2B5EF4-FFF2-40B4-BE49-F238E27FC236}">
                <a16:creationId xmlns:a16="http://schemas.microsoft.com/office/drawing/2014/main" id="{1867AC4A-72F5-A71C-1BDC-0D4107F0AFA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D0EFC42D-DB85-49FB-AA41-AE1E1C024590}" type="slidenum">
              <a:rPr lang="it-IT" altLang="it-IT" sz="1200">
                <a:solidFill>
                  <a:schemeClr val="tx1"/>
                </a:solidFill>
              </a:rPr>
              <a:pPr/>
              <a:t>37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11267" name="Rectangle 2">
            <a:extLst>
              <a:ext uri="{FF2B5EF4-FFF2-40B4-BE49-F238E27FC236}">
                <a16:creationId xmlns:a16="http://schemas.microsoft.com/office/drawing/2014/main" id="{242710E2-F673-2DB7-8771-6B6EB5295A3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8" name="Rectangle 3">
            <a:extLst>
              <a:ext uri="{FF2B5EF4-FFF2-40B4-BE49-F238E27FC236}">
                <a16:creationId xmlns:a16="http://schemas.microsoft.com/office/drawing/2014/main" id="{EF00C6DD-BA99-872D-B333-75A0A994AC7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51594649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>
            <a:extLst>
              <a:ext uri="{FF2B5EF4-FFF2-40B4-BE49-F238E27FC236}">
                <a16:creationId xmlns:a16="http://schemas.microsoft.com/office/drawing/2014/main" id="{1867AC4A-72F5-A71C-1BDC-0D4107F0AFA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D0EFC42D-DB85-49FB-AA41-AE1E1C024590}" type="slidenum">
              <a:rPr lang="it-IT" altLang="it-IT" sz="1200">
                <a:solidFill>
                  <a:schemeClr val="tx1"/>
                </a:solidFill>
              </a:rPr>
              <a:pPr/>
              <a:t>38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11267" name="Rectangle 2">
            <a:extLst>
              <a:ext uri="{FF2B5EF4-FFF2-40B4-BE49-F238E27FC236}">
                <a16:creationId xmlns:a16="http://schemas.microsoft.com/office/drawing/2014/main" id="{242710E2-F673-2DB7-8771-6B6EB5295A3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8" name="Rectangle 3">
            <a:extLst>
              <a:ext uri="{FF2B5EF4-FFF2-40B4-BE49-F238E27FC236}">
                <a16:creationId xmlns:a16="http://schemas.microsoft.com/office/drawing/2014/main" id="{EF00C6DD-BA99-872D-B333-75A0A994AC7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15405863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>
            <a:extLst>
              <a:ext uri="{FF2B5EF4-FFF2-40B4-BE49-F238E27FC236}">
                <a16:creationId xmlns:a16="http://schemas.microsoft.com/office/drawing/2014/main" id="{8ED599A5-AF43-5157-205A-C0B18291B43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5C32D549-ED99-4100-B7A6-8EA4C5369BD1}" type="slidenum">
              <a:rPr lang="it-IT" altLang="it-IT" sz="1200">
                <a:solidFill>
                  <a:schemeClr val="tx1"/>
                </a:solidFill>
              </a:rPr>
              <a:pPr/>
              <a:t>40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13315" name="Rectangle 2">
            <a:extLst>
              <a:ext uri="{FF2B5EF4-FFF2-40B4-BE49-F238E27FC236}">
                <a16:creationId xmlns:a16="http://schemas.microsoft.com/office/drawing/2014/main" id="{A1EF1F5E-2786-3A5A-AB36-2CE83988A1F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>
            <a:extLst>
              <a:ext uri="{FF2B5EF4-FFF2-40B4-BE49-F238E27FC236}">
                <a16:creationId xmlns:a16="http://schemas.microsoft.com/office/drawing/2014/main" id="{A8B24916-CF73-2C6A-4515-81C123248DB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4844447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>
            <a:extLst>
              <a:ext uri="{FF2B5EF4-FFF2-40B4-BE49-F238E27FC236}">
                <a16:creationId xmlns:a16="http://schemas.microsoft.com/office/drawing/2014/main" id="{8ED599A5-AF43-5157-205A-C0B18291B43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5C32D549-ED99-4100-B7A6-8EA4C5369BD1}" type="slidenum">
              <a:rPr lang="it-IT" altLang="it-IT" sz="1200">
                <a:solidFill>
                  <a:schemeClr val="tx1"/>
                </a:solidFill>
              </a:rPr>
              <a:pPr/>
              <a:t>41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13315" name="Rectangle 2">
            <a:extLst>
              <a:ext uri="{FF2B5EF4-FFF2-40B4-BE49-F238E27FC236}">
                <a16:creationId xmlns:a16="http://schemas.microsoft.com/office/drawing/2014/main" id="{A1EF1F5E-2786-3A5A-AB36-2CE83988A1F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>
            <a:extLst>
              <a:ext uri="{FF2B5EF4-FFF2-40B4-BE49-F238E27FC236}">
                <a16:creationId xmlns:a16="http://schemas.microsoft.com/office/drawing/2014/main" id="{A8B24916-CF73-2C6A-4515-81C123248DB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A64D75A6-46CA-E2F6-341A-E829C73E8B4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43DC4737-916D-4BED-8A6F-6C0FF0036A5D}" type="slidenum">
              <a:rPr lang="it-IT" altLang="it-IT" sz="1200">
                <a:solidFill>
                  <a:schemeClr val="tx1"/>
                </a:solidFill>
              </a:rPr>
              <a:pPr/>
              <a:t>4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7838BEAA-9F24-A9EE-B2A0-DDEE9DFD9A9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4ED462EB-C117-60AD-E21B-99D34F94E0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it-IT" altLang="it-IT" dirty="0" err="1"/>
              <a:t>Segmentation</a:t>
            </a:r>
            <a:r>
              <a:rPr lang="it-IT" altLang="it-IT" dirty="0"/>
              <a:t> </a:t>
            </a:r>
            <a:r>
              <a:rPr lang="it-IT" altLang="it-IT" dirty="0" err="1"/>
              <a:t>involves</a:t>
            </a:r>
            <a:r>
              <a:rPr lang="it-IT" altLang="it-IT" dirty="0"/>
              <a:t> </a:t>
            </a:r>
            <a:r>
              <a:rPr lang="it-IT" altLang="it-IT" dirty="0" err="1"/>
              <a:t>locating</a:t>
            </a:r>
            <a:r>
              <a:rPr lang="it-IT" altLang="it-IT" dirty="0"/>
              <a:t> objects or </a:t>
            </a:r>
            <a:r>
              <a:rPr lang="it-IT" altLang="it-IT" dirty="0" err="1"/>
              <a:t>regions</a:t>
            </a:r>
            <a:r>
              <a:rPr lang="it-IT" altLang="it-IT" dirty="0"/>
              <a:t> of </a:t>
            </a:r>
            <a:r>
              <a:rPr lang="it-IT" altLang="it-IT" dirty="0" err="1"/>
              <a:t>interest</a:t>
            </a:r>
            <a:r>
              <a:rPr lang="it-IT" altLang="it-IT" dirty="0"/>
              <a:t> </a:t>
            </a:r>
            <a:r>
              <a:rPr lang="it-IT" altLang="it-IT" dirty="0" err="1"/>
              <a:t>precisely</a:t>
            </a:r>
            <a:r>
              <a:rPr lang="it-IT" altLang="it-IT" dirty="0"/>
              <a:t> in an image by </a:t>
            </a:r>
            <a:r>
              <a:rPr lang="it-IT" altLang="it-IT" dirty="0" err="1"/>
              <a:t>assigning</a:t>
            </a:r>
            <a:r>
              <a:rPr lang="it-IT" altLang="it-IT" dirty="0"/>
              <a:t> a label to </a:t>
            </a:r>
            <a:r>
              <a:rPr lang="it-IT" altLang="it-IT" dirty="0" err="1"/>
              <a:t>every</a:t>
            </a:r>
            <a:r>
              <a:rPr lang="it-IT" altLang="it-IT" dirty="0"/>
              <a:t> pixels in an image. With high </a:t>
            </a:r>
            <a:r>
              <a:rPr lang="it-IT" altLang="it-IT" dirty="0" err="1"/>
              <a:t>probability</a:t>
            </a:r>
            <a:r>
              <a:rPr lang="it-IT" altLang="it-IT" dirty="0"/>
              <a:t>, pixels with the </a:t>
            </a:r>
            <a:r>
              <a:rPr lang="it-IT" altLang="it-IT" dirty="0" err="1"/>
              <a:t>same</a:t>
            </a:r>
            <a:r>
              <a:rPr lang="it-IT" altLang="it-IT" dirty="0"/>
              <a:t> label share </a:t>
            </a:r>
            <a:r>
              <a:rPr lang="it-IT" altLang="it-IT" dirty="0" err="1"/>
              <a:t>similar</a:t>
            </a:r>
            <a:r>
              <a:rPr lang="it-IT" altLang="it-IT" dirty="0"/>
              <a:t> </a:t>
            </a:r>
            <a:r>
              <a:rPr lang="it-IT" altLang="it-IT" dirty="0" err="1"/>
              <a:t>characteristics</a:t>
            </a:r>
            <a:r>
              <a:rPr lang="it-IT" altLang="it-IT" dirty="0"/>
              <a:t>, </a:t>
            </a:r>
            <a:r>
              <a:rPr lang="it-IT" altLang="it-IT" dirty="0" err="1"/>
              <a:t>such</a:t>
            </a:r>
            <a:r>
              <a:rPr lang="it-IT" altLang="it-IT" dirty="0"/>
              <a:t> </a:t>
            </a:r>
            <a:r>
              <a:rPr lang="it-IT" altLang="it-IT" dirty="0" err="1"/>
              <a:t>as</a:t>
            </a:r>
            <a:r>
              <a:rPr lang="it-IT" altLang="it-IT" dirty="0"/>
              <a:t> color or texture, or whatever feature </a:t>
            </a:r>
            <a:r>
              <a:rPr lang="it-IT" altLang="it-IT" dirty="0" err="1"/>
              <a:t>that</a:t>
            </a:r>
            <a:r>
              <a:rPr lang="it-IT" altLang="it-IT" dirty="0"/>
              <a:t> can be </a:t>
            </a:r>
            <a:r>
              <a:rPr lang="it-IT" altLang="it-IT" dirty="0" err="1"/>
              <a:t>used</a:t>
            </a:r>
            <a:r>
              <a:rPr lang="it-IT" altLang="it-IT" dirty="0"/>
              <a:t> for tell </a:t>
            </a:r>
            <a:r>
              <a:rPr lang="it-IT" altLang="it-IT" dirty="0" err="1"/>
              <a:t>apart</a:t>
            </a:r>
            <a:r>
              <a:rPr lang="it-IT" altLang="it-IT" dirty="0"/>
              <a:t> </a:t>
            </a:r>
            <a:r>
              <a:rPr lang="it-IT" altLang="it-IT" dirty="0" err="1"/>
              <a:t>different</a:t>
            </a:r>
            <a:r>
              <a:rPr lang="it-IT" altLang="it-IT" dirty="0"/>
              <a:t> pixels.</a:t>
            </a:r>
          </a:p>
          <a:p>
            <a:pPr eaLnBrk="1" hangingPunct="1"/>
            <a:r>
              <a:rPr lang="it-IT" altLang="it-IT" dirty="0" err="1"/>
              <a:t>It</a:t>
            </a:r>
            <a:r>
              <a:rPr lang="it-IT" altLang="it-IT" dirty="0"/>
              <a:t> can be </a:t>
            </a:r>
            <a:r>
              <a:rPr lang="it-IT" altLang="it-IT" dirty="0" err="1"/>
              <a:t>easily</a:t>
            </a:r>
            <a:r>
              <a:rPr lang="it-IT" altLang="it-IT" dirty="0"/>
              <a:t> </a:t>
            </a:r>
            <a:r>
              <a:rPr lang="it-IT" altLang="it-IT" dirty="0" err="1"/>
              <a:t>guessed</a:t>
            </a:r>
            <a:r>
              <a:rPr lang="it-IT" altLang="it-IT" dirty="0"/>
              <a:t> </a:t>
            </a:r>
            <a:r>
              <a:rPr lang="it-IT" altLang="it-IT" dirty="0" err="1"/>
              <a:t>that</a:t>
            </a:r>
            <a:r>
              <a:rPr lang="it-IT" altLang="it-IT" dirty="0"/>
              <a:t> </a:t>
            </a:r>
            <a:r>
              <a:rPr lang="it-IT" altLang="it-IT" dirty="0" err="1"/>
              <a:t>such</a:t>
            </a:r>
            <a:r>
              <a:rPr lang="it-IT" altLang="it-IT" dirty="0"/>
              <a:t> </a:t>
            </a:r>
            <a:r>
              <a:rPr lang="it-IT" altLang="it-IT" dirty="0" err="1"/>
              <a:t>Segmentation</a:t>
            </a:r>
            <a:r>
              <a:rPr lang="it-IT" altLang="it-IT" dirty="0"/>
              <a:t> capabilities </a:t>
            </a:r>
            <a:r>
              <a:rPr lang="it-IT" altLang="it-IT" dirty="0" err="1"/>
              <a:t>could</a:t>
            </a:r>
            <a:r>
              <a:rPr lang="it-IT" altLang="it-IT" dirty="0"/>
              <a:t> be </a:t>
            </a:r>
            <a:r>
              <a:rPr lang="it-IT" altLang="it-IT" dirty="0" err="1"/>
              <a:t>effectively</a:t>
            </a:r>
            <a:r>
              <a:rPr lang="it-IT" altLang="it-IT" dirty="0"/>
              <a:t> </a:t>
            </a:r>
            <a:r>
              <a:rPr lang="it-IT" altLang="it-IT" dirty="0" err="1"/>
              <a:t>used</a:t>
            </a:r>
            <a:r>
              <a:rPr lang="it-IT" altLang="it-IT" dirty="0"/>
              <a:t> in </a:t>
            </a:r>
            <a:r>
              <a:rPr lang="it-IT" altLang="it-IT" dirty="0" err="1"/>
              <a:t>medical</a:t>
            </a:r>
            <a:r>
              <a:rPr lang="it-IT" altLang="it-IT" dirty="0"/>
              <a:t> imaging for </a:t>
            </a:r>
            <a:r>
              <a:rPr lang="it-IT" altLang="it-IT" dirty="0" err="1"/>
              <a:t>performing</a:t>
            </a:r>
            <a:r>
              <a:rPr lang="it-IT" altLang="it-IT" dirty="0"/>
              <a:t> task like </a:t>
            </a:r>
            <a:r>
              <a:rPr lang="it-IT" altLang="it-IT" dirty="0" err="1"/>
              <a:t>automatic</a:t>
            </a:r>
            <a:r>
              <a:rPr lang="it-IT" altLang="it-IT" dirty="0"/>
              <a:t> and </a:t>
            </a:r>
            <a:r>
              <a:rPr lang="it-IT" altLang="it-IT" dirty="0" err="1"/>
              <a:t>rapid</a:t>
            </a:r>
            <a:r>
              <a:rPr lang="it-IT" altLang="it-IT" dirty="0"/>
              <a:t> </a:t>
            </a:r>
            <a:r>
              <a:rPr lang="it-IT" altLang="it-IT" dirty="0" err="1"/>
              <a:t>detection</a:t>
            </a:r>
            <a:r>
              <a:rPr lang="it-IT" altLang="it-IT" dirty="0"/>
              <a:t> of </a:t>
            </a:r>
            <a:r>
              <a:rPr lang="it-IT" altLang="it-IT" dirty="0" err="1"/>
              <a:t>tumors</a:t>
            </a:r>
            <a:r>
              <a:rPr lang="it-IT" altLang="it-IT" dirty="0"/>
              <a:t> in </a:t>
            </a:r>
            <a:r>
              <a:rPr lang="it-IT" altLang="it-IT" dirty="0" err="1"/>
              <a:t>early</a:t>
            </a:r>
            <a:r>
              <a:rPr lang="it-IT" altLang="it-IT" dirty="0"/>
              <a:t> </a:t>
            </a:r>
            <a:r>
              <a:rPr lang="it-IT" altLang="it-IT" dirty="0" err="1"/>
              <a:t>diagnosis</a:t>
            </a:r>
            <a:r>
              <a:rPr lang="it-IT" altLang="it-IT" dirty="0"/>
              <a:t>.</a:t>
            </a:r>
          </a:p>
          <a:p>
            <a:pPr eaLnBrk="1" hangingPunct="1"/>
            <a:r>
              <a:rPr lang="it-IT" altLang="it-IT" dirty="0"/>
              <a:t>Of </a:t>
            </a:r>
            <a:r>
              <a:rPr lang="it-IT" altLang="it-IT" dirty="0" err="1"/>
              <a:t>course</a:t>
            </a:r>
            <a:r>
              <a:rPr lang="it-IT" altLang="it-IT" dirty="0"/>
              <a:t>, Computer Vision </a:t>
            </a:r>
            <a:r>
              <a:rPr lang="it-IT" altLang="it-IT" dirty="0" err="1"/>
              <a:t>cannot</a:t>
            </a:r>
            <a:r>
              <a:rPr lang="it-IT" altLang="it-IT" dirty="0"/>
              <a:t> by </a:t>
            </a:r>
            <a:r>
              <a:rPr lang="it-IT" altLang="it-IT" dirty="0" err="1"/>
              <a:t>itself</a:t>
            </a:r>
            <a:r>
              <a:rPr lang="it-IT" altLang="it-IT" dirty="0"/>
              <a:t> be </a:t>
            </a:r>
            <a:r>
              <a:rPr lang="it-IT" altLang="it-IT" dirty="0" err="1"/>
              <a:t>trusted</a:t>
            </a:r>
            <a:r>
              <a:rPr lang="it-IT" altLang="it-IT" dirty="0"/>
              <a:t> to </a:t>
            </a:r>
            <a:r>
              <a:rPr lang="it-IT" altLang="it-IT" dirty="0" err="1"/>
              <a:t>provide</a:t>
            </a:r>
            <a:r>
              <a:rPr lang="it-IT" altLang="it-IT" dirty="0"/>
              <a:t> </a:t>
            </a:r>
            <a:r>
              <a:rPr lang="it-IT" altLang="it-IT" dirty="0" err="1"/>
              <a:t>diagnoses</a:t>
            </a:r>
            <a:r>
              <a:rPr lang="it-IT" altLang="it-IT" dirty="0"/>
              <a:t>, </a:t>
            </a:r>
            <a:r>
              <a:rPr lang="it-IT" altLang="it-IT" dirty="0" err="1"/>
              <a:t>but</a:t>
            </a:r>
            <a:r>
              <a:rPr lang="it-IT" altLang="it-IT" dirty="0"/>
              <a:t> </a:t>
            </a:r>
            <a:r>
              <a:rPr lang="it-IT" altLang="it-IT" dirty="0" err="1"/>
              <a:t>it</a:t>
            </a:r>
            <a:r>
              <a:rPr lang="it-IT" altLang="it-IT" dirty="0"/>
              <a:t> </a:t>
            </a:r>
            <a:r>
              <a:rPr lang="it-IT" altLang="it-IT" dirty="0" err="1"/>
              <a:t>is</a:t>
            </a:r>
            <a:r>
              <a:rPr lang="it-IT" altLang="it-IT" dirty="0"/>
              <a:t> </a:t>
            </a:r>
            <a:r>
              <a:rPr lang="it-IT" altLang="it-IT" dirty="0" err="1"/>
              <a:t>certainly</a:t>
            </a:r>
            <a:r>
              <a:rPr lang="it-IT" altLang="it-IT" dirty="0"/>
              <a:t> an </a:t>
            </a:r>
            <a:r>
              <a:rPr lang="it-IT" altLang="it-IT" dirty="0" err="1"/>
              <a:t>invaluable</a:t>
            </a:r>
            <a:r>
              <a:rPr lang="it-IT" altLang="it-IT" dirty="0"/>
              <a:t> part of </a:t>
            </a:r>
            <a:r>
              <a:rPr lang="it-IT" altLang="it-IT" dirty="0" err="1"/>
              <a:t>modern</a:t>
            </a:r>
            <a:r>
              <a:rPr lang="it-IT" altLang="it-IT" dirty="0"/>
              <a:t> </a:t>
            </a:r>
            <a:r>
              <a:rPr lang="it-IT" altLang="it-IT" dirty="0" err="1"/>
              <a:t>medical</a:t>
            </a:r>
            <a:r>
              <a:rPr lang="it-IT" altLang="it-IT" dirty="0"/>
              <a:t> </a:t>
            </a:r>
            <a:r>
              <a:rPr lang="it-IT" altLang="it-IT" dirty="0" err="1"/>
              <a:t>diagnostic</a:t>
            </a:r>
            <a:r>
              <a:rPr lang="it-IT" altLang="it-IT" dirty="0"/>
              <a:t> techniques, </a:t>
            </a:r>
            <a:r>
              <a:rPr lang="it-IT" altLang="it-IT" dirty="0" err="1"/>
              <a:t>reinforcing</a:t>
            </a:r>
            <a:r>
              <a:rPr lang="it-IT" altLang="it-IT" dirty="0"/>
              <a:t> </a:t>
            </a:r>
            <a:r>
              <a:rPr lang="it-IT" altLang="it-IT" dirty="0" err="1"/>
              <a:t>what</a:t>
            </a:r>
            <a:r>
              <a:rPr lang="it-IT" altLang="it-IT" dirty="0"/>
              <a:t> </a:t>
            </a:r>
            <a:r>
              <a:rPr lang="it-IT" altLang="it-IT" dirty="0" err="1"/>
              <a:t>phsicians</a:t>
            </a:r>
            <a:r>
              <a:rPr lang="it-IT" altLang="it-IT" dirty="0"/>
              <a:t> </a:t>
            </a:r>
            <a:r>
              <a:rPr lang="it-IT" altLang="it-IT" dirty="0" err="1"/>
              <a:t>already</a:t>
            </a:r>
            <a:r>
              <a:rPr lang="it-IT" altLang="it-IT" dirty="0"/>
              <a:t> </a:t>
            </a:r>
            <a:r>
              <a:rPr lang="it-IT" altLang="it-IT" dirty="0" err="1"/>
              <a:t>think</a:t>
            </a:r>
            <a:r>
              <a:rPr lang="it-IT" altLang="it-IT" dirty="0"/>
              <a:t> or </a:t>
            </a:r>
            <a:r>
              <a:rPr lang="it-IT" altLang="it-IT" dirty="0" err="1"/>
              <a:t>providing</a:t>
            </a:r>
            <a:r>
              <a:rPr lang="it-IT" altLang="it-IT" dirty="0"/>
              <a:t> information </a:t>
            </a:r>
            <a:r>
              <a:rPr lang="it-IT" altLang="it-IT" dirty="0" err="1"/>
              <a:t>that</a:t>
            </a:r>
            <a:r>
              <a:rPr lang="it-IT" altLang="it-IT" dirty="0"/>
              <a:t> </a:t>
            </a:r>
            <a:r>
              <a:rPr lang="it-IT" altLang="it-IT" dirty="0" err="1"/>
              <a:t>they</a:t>
            </a:r>
            <a:r>
              <a:rPr lang="it-IT" altLang="it-IT" dirty="0"/>
              <a:t> </a:t>
            </a:r>
            <a:r>
              <a:rPr lang="it-IT" altLang="it-IT" dirty="0" err="1"/>
              <a:t>would</a:t>
            </a:r>
            <a:r>
              <a:rPr lang="it-IT" altLang="it-IT" dirty="0"/>
              <a:t> not </a:t>
            </a:r>
            <a:r>
              <a:rPr lang="it-IT" altLang="it-IT" dirty="0" err="1"/>
              <a:t>have</a:t>
            </a:r>
            <a:r>
              <a:rPr lang="it-IT" altLang="it-IT" dirty="0"/>
              <a:t> </a:t>
            </a:r>
            <a:r>
              <a:rPr lang="it-IT" altLang="it-IT" dirty="0" err="1"/>
              <a:t>seen</a:t>
            </a:r>
            <a:r>
              <a:rPr lang="it-IT" altLang="it-IT" dirty="0"/>
              <a:t>.</a:t>
            </a:r>
          </a:p>
          <a:p>
            <a:pPr eaLnBrk="1" hangingPunct="1"/>
            <a:r>
              <a:rPr lang="it-IT" altLang="it-IT" dirty="0"/>
              <a:t>And </a:t>
            </a:r>
            <a:r>
              <a:rPr lang="it-IT" altLang="it-IT" dirty="0" err="1"/>
              <a:t>let’s</a:t>
            </a:r>
            <a:r>
              <a:rPr lang="it-IT" altLang="it-IT" dirty="0"/>
              <a:t> </a:t>
            </a:r>
            <a:r>
              <a:rPr lang="it-IT" altLang="it-IT" dirty="0" err="1"/>
              <a:t>consider</a:t>
            </a:r>
            <a:r>
              <a:rPr lang="it-IT" altLang="it-IT" dirty="0"/>
              <a:t> </a:t>
            </a:r>
            <a:r>
              <a:rPr lang="it-IT" altLang="it-IT" dirty="0" err="1"/>
              <a:t>that</a:t>
            </a:r>
            <a:r>
              <a:rPr lang="it-IT" altLang="it-IT" dirty="0"/>
              <a:t> if </a:t>
            </a:r>
            <a:r>
              <a:rPr lang="en-GB" altLang="it-IT" dirty="0"/>
              <a:t>a</a:t>
            </a:r>
            <a:r>
              <a:rPr lang="en-GB" dirty="0"/>
              <a:t>n MRI scan can take 15 to 90 minutes, the time taken to generate scan results depends on the situation: time of day, the day of the week and the level of medical emergency for that scan and the radiology availability are all factors that must be considered: a neural network that assesses MRI scans could reduce the burden on these specialists, increasing the overall productivity.</a:t>
            </a:r>
            <a:endParaRPr lang="it-IT" altLang="it-IT" dirty="0"/>
          </a:p>
          <a:p>
            <a:pPr eaLnBrk="1" hangingPunct="1"/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398048134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>
            <a:extLst>
              <a:ext uri="{FF2B5EF4-FFF2-40B4-BE49-F238E27FC236}">
                <a16:creationId xmlns:a16="http://schemas.microsoft.com/office/drawing/2014/main" id="{8ED599A5-AF43-5157-205A-C0B18291B43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5C32D549-ED99-4100-B7A6-8EA4C5369BD1}" type="slidenum">
              <a:rPr lang="it-IT" altLang="it-IT" sz="1200">
                <a:solidFill>
                  <a:schemeClr val="tx1"/>
                </a:solidFill>
              </a:rPr>
              <a:pPr/>
              <a:t>42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13315" name="Rectangle 2">
            <a:extLst>
              <a:ext uri="{FF2B5EF4-FFF2-40B4-BE49-F238E27FC236}">
                <a16:creationId xmlns:a16="http://schemas.microsoft.com/office/drawing/2014/main" id="{A1EF1F5E-2786-3A5A-AB36-2CE83988A1F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>
            <a:extLst>
              <a:ext uri="{FF2B5EF4-FFF2-40B4-BE49-F238E27FC236}">
                <a16:creationId xmlns:a16="http://schemas.microsoft.com/office/drawing/2014/main" id="{A8B24916-CF73-2C6A-4515-81C123248DB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425353980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>
            <a:extLst>
              <a:ext uri="{FF2B5EF4-FFF2-40B4-BE49-F238E27FC236}">
                <a16:creationId xmlns:a16="http://schemas.microsoft.com/office/drawing/2014/main" id="{8ED599A5-AF43-5157-205A-C0B18291B43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5C32D549-ED99-4100-B7A6-8EA4C5369BD1}" type="slidenum">
              <a:rPr lang="it-IT" altLang="it-IT" sz="1200">
                <a:solidFill>
                  <a:schemeClr val="tx1"/>
                </a:solidFill>
              </a:rPr>
              <a:pPr/>
              <a:t>43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13315" name="Rectangle 2">
            <a:extLst>
              <a:ext uri="{FF2B5EF4-FFF2-40B4-BE49-F238E27FC236}">
                <a16:creationId xmlns:a16="http://schemas.microsoft.com/office/drawing/2014/main" id="{A1EF1F5E-2786-3A5A-AB36-2CE83988A1F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>
            <a:extLst>
              <a:ext uri="{FF2B5EF4-FFF2-40B4-BE49-F238E27FC236}">
                <a16:creationId xmlns:a16="http://schemas.microsoft.com/office/drawing/2014/main" id="{A8B24916-CF73-2C6A-4515-81C123248DB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380974254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>
            <a:extLst>
              <a:ext uri="{FF2B5EF4-FFF2-40B4-BE49-F238E27FC236}">
                <a16:creationId xmlns:a16="http://schemas.microsoft.com/office/drawing/2014/main" id="{8ED599A5-AF43-5157-205A-C0B18291B43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5C32D549-ED99-4100-B7A6-8EA4C5369BD1}" type="slidenum">
              <a:rPr lang="it-IT" altLang="it-IT" sz="1200">
                <a:solidFill>
                  <a:schemeClr val="tx1"/>
                </a:solidFill>
              </a:rPr>
              <a:pPr/>
              <a:t>44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13315" name="Rectangle 2">
            <a:extLst>
              <a:ext uri="{FF2B5EF4-FFF2-40B4-BE49-F238E27FC236}">
                <a16:creationId xmlns:a16="http://schemas.microsoft.com/office/drawing/2014/main" id="{A1EF1F5E-2786-3A5A-AB36-2CE83988A1F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>
            <a:extLst>
              <a:ext uri="{FF2B5EF4-FFF2-40B4-BE49-F238E27FC236}">
                <a16:creationId xmlns:a16="http://schemas.microsoft.com/office/drawing/2014/main" id="{A8B24916-CF73-2C6A-4515-81C123248DB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1907458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/>
              <a:t>Anticipate the </a:t>
            </a:r>
            <a:r>
              <a:rPr lang="it-IT" dirty="0" err="1"/>
              <a:t>enabling</a:t>
            </a:r>
            <a:r>
              <a:rPr lang="it-IT" dirty="0"/>
              <a:t> </a:t>
            </a:r>
            <a:r>
              <a:rPr lang="it-IT" dirty="0" err="1"/>
              <a:t>technologies</a:t>
            </a:r>
            <a:r>
              <a:rPr lang="it-IT" dirty="0"/>
              <a:t> for the task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it-IT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it-IT" dirty="0" err="1"/>
              <a:t>Before</a:t>
            </a:r>
            <a:r>
              <a:rPr lang="it-IT" dirty="0"/>
              <a:t> dive deep in </a:t>
            </a:r>
            <a:r>
              <a:rPr lang="it-IT" dirty="0" err="1"/>
              <a:t>my</a:t>
            </a:r>
            <a:r>
              <a:rPr lang="it-IT" dirty="0"/>
              <a:t> work, </a:t>
            </a:r>
            <a:r>
              <a:rPr lang="it-IT" dirty="0" err="1"/>
              <a:t>let’s</a:t>
            </a:r>
            <a:r>
              <a:rPr lang="it-IT" dirty="0"/>
              <a:t> </a:t>
            </a:r>
            <a:r>
              <a:rPr lang="it-IT" dirty="0" err="1"/>
              <a:t>briefly</a:t>
            </a:r>
            <a:r>
              <a:rPr lang="it-IT" dirty="0"/>
              <a:t> review the </a:t>
            </a:r>
            <a:r>
              <a:rPr lang="it-IT" dirty="0" err="1"/>
              <a:t>enabling</a:t>
            </a:r>
            <a:r>
              <a:rPr lang="it-IT" dirty="0"/>
              <a:t> </a:t>
            </a:r>
            <a:r>
              <a:rPr lang="it-IT" dirty="0" err="1"/>
              <a:t>technologies</a:t>
            </a:r>
            <a:r>
              <a:rPr lang="it-IT" dirty="0"/>
              <a:t> for </a:t>
            </a:r>
            <a:r>
              <a:rPr lang="it-IT" dirty="0" err="1"/>
              <a:t>such</a:t>
            </a:r>
            <a:r>
              <a:rPr lang="it-IT" dirty="0"/>
              <a:t> super human capabilities in Computer Vision</a:t>
            </a:r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E46A100-CE4F-444A-B2FF-C030896C0F9A}" type="slidenum">
              <a:rPr lang="it-IT" altLang="it-IT" smtClean="0"/>
              <a:pPr>
                <a:defRPr/>
              </a:pPr>
              <a:t>5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32526966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A64D75A6-46CA-E2F6-341A-E829C73E8B4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43DC4737-916D-4BED-8A6F-6C0FF0036A5D}" type="slidenum">
              <a:rPr lang="it-IT" altLang="it-IT" sz="1200">
                <a:solidFill>
                  <a:schemeClr val="tx1"/>
                </a:solidFill>
              </a:rPr>
              <a:pPr/>
              <a:t>6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7838BEAA-9F24-A9EE-B2A0-DDEE9DFD9A9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4ED462EB-C117-60AD-E21B-99D34F94E0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7486174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A64D75A6-46CA-E2F6-341A-E829C73E8B4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43DC4737-916D-4BED-8A6F-6C0FF0036A5D}" type="slidenum">
              <a:rPr lang="it-IT" altLang="it-IT" sz="1200">
                <a:solidFill>
                  <a:schemeClr val="tx1"/>
                </a:solidFill>
              </a:rPr>
              <a:pPr/>
              <a:t>7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7838BEAA-9F24-A9EE-B2A0-DDEE9DFD9A9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4ED462EB-C117-60AD-E21B-99D34F94E0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 err="1"/>
              <a:t>Describe</a:t>
            </a:r>
            <a:r>
              <a:rPr lang="it-IT" altLang="it-IT" dirty="0"/>
              <a:t> </a:t>
            </a:r>
            <a:r>
              <a:rPr lang="it-IT" altLang="it-IT" dirty="0" err="1"/>
              <a:t>briefly</a:t>
            </a:r>
            <a:r>
              <a:rPr lang="it-IT" altLang="it-IT" dirty="0"/>
              <a:t> the concept of </a:t>
            </a:r>
            <a:r>
              <a:rPr lang="it-IT" altLang="it-IT" dirty="0" err="1"/>
              <a:t>Neural</a:t>
            </a:r>
            <a:r>
              <a:rPr lang="it-IT" altLang="it-IT" dirty="0"/>
              <a:t> Network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 err="1"/>
              <a:t>Describe</a:t>
            </a:r>
            <a:r>
              <a:rPr lang="it-IT" altLang="it-IT" dirty="0"/>
              <a:t> the </a:t>
            </a:r>
            <a:r>
              <a:rPr lang="it-IT" altLang="it-IT" dirty="0" err="1"/>
              <a:t>transformation</a:t>
            </a:r>
            <a:r>
              <a:rPr lang="it-IT" altLang="it-IT" dirty="0"/>
              <a:t> from «input» to «</a:t>
            </a:r>
            <a:r>
              <a:rPr lang="it-IT" altLang="it-IT" dirty="0" err="1"/>
              <a:t>desired</a:t>
            </a:r>
            <a:r>
              <a:rPr lang="it-IT" altLang="it-IT" dirty="0"/>
              <a:t> output», </a:t>
            </a:r>
            <a:r>
              <a:rPr lang="it-IT" altLang="it-IT" i="1" dirty="0" err="1"/>
              <a:t>here</a:t>
            </a:r>
            <a:r>
              <a:rPr lang="it-IT" altLang="it-IT" i="1" dirty="0"/>
              <a:t>: </a:t>
            </a:r>
            <a:r>
              <a:rPr lang="it-IT" altLang="it-IT" i="0" dirty="0"/>
              <a:t>the </a:t>
            </a:r>
            <a:r>
              <a:rPr lang="it-IT" altLang="it-IT" i="0" dirty="0" err="1"/>
              <a:t>segmentation</a:t>
            </a:r>
            <a:r>
              <a:rPr lang="it-IT" altLang="it-IT" i="0" dirty="0"/>
              <a:t> mask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i="0" dirty="0"/>
              <a:t>Anticipate the </a:t>
            </a:r>
            <a:r>
              <a:rPr lang="it-IT" altLang="it-IT" i="0" dirty="0" err="1"/>
              <a:t>two</a:t>
            </a:r>
            <a:r>
              <a:rPr lang="it-IT" altLang="it-IT" i="0" dirty="0"/>
              <a:t> points of </a:t>
            </a:r>
            <a:r>
              <a:rPr lang="it-IT" altLang="it-IT" i="0" dirty="0" err="1"/>
              <a:t>view</a:t>
            </a:r>
            <a:r>
              <a:rPr lang="it-IT" altLang="it-IT" i="0" dirty="0"/>
              <a:t> of the </a:t>
            </a:r>
            <a:r>
              <a:rPr lang="it-IT" altLang="it-IT" i="0" dirty="0" err="1"/>
              <a:t>same</a:t>
            </a:r>
            <a:r>
              <a:rPr lang="it-IT" altLang="it-IT" i="0" dirty="0"/>
              <a:t> task: from a </a:t>
            </a:r>
            <a:r>
              <a:rPr lang="it-IT" altLang="it-IT" i="1" dirty="0" err="1"/>
              <a:t>grid</a:t>
            </a:r>
            <a:r>
              <a:rPr lang="it-IT" altLang="it-IT" i="1" dirty="0"/>
              <a:t> of points</a:t>
            </a:r>
            <a:r>
              <a:rPr lang="it-IT" altLang="it-IT" i="0" dirty="0"/>
              <a:t> to a </a:t>
            </a:r>
            <a:r>
              <a:rPr lang="it-IT" altLang="it-IT" i="1" dirty="0" err="1"/>
              <a:t>sequence</a:t>
            </a:r>
            <a:r>
              <a:rPr lang="it-IT" altLang="it-IT" i="1" dirty="0"/>
              <a:t> </a:t>
            </a:r>
            <a:r>
              <a:rPr lang="it-IT" altLang="it-IT" i="0" dirty="0"/>
              <a:t>problem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i="0" dirty="0"/>
              <a:t>Anticipate the </a:t>
            </a:r>
            <a:r>
              <a:rPr lang="it-IT" altLang="it-IT" i="0" dirty="0" err="1"/>
              <a:t>cornerstones</a:t>
            </a:r>
            <a:r>
              <a:rPr lang="it-IT" altLang="it-IT" i="0" dirty="0"/>
              <a:t> of </a:t>
            </a:r>
            <a:r>
              <a:rPr lang="it-IT" altLang="it-IT" i="0" dirty="0" err="1"/>
              <a:t>these</a:t>
            </a:r>
            <a:r>
              <a:rPr lang="it-IT" altLang="it-IT" i="0" dirty="0"/>
              <a:t> </a:t>
            </a:r>
            <a:r>
              <a:rPr lang="it-IT" altLang="it-IT" i="0" dirty="0" err="1"/>
              <a:t>two</a:t>
            </a:r>
            <a:r>
              <a:rPr lang="it-IT" altLang="it-IT" i="0" dirty="0"/>
              <a:t> models 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endParaRPr lang="it-IT" altLang="it-IT" i="0" dirty="0"/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it-IT" altLang="it-IT" i="0" dirty="0" err="1"/>
              <a:t>When</a:t>
            </a:r>
            <a:r>
              <a:rPr lang="it-IT" altLang="it-IT" i="0" dirty="0"/>
              <a:t> </a:t>
            </a:r>
            <a:r>
              <a:rPr lang="it-IT" altLang="it-IT" i="0" dirty="0" err="1"/>
              <a:t>talking</a:t>
            </a:r>
            <a:r>
              <a:rPr lang="it-IT" altLang="it-IT" i="0" dirty="0"/>
              <a:t> </a:t>
            </a:r>
            <a:r>
              <a:rPr lang="it-IT" altLang="it-IT" i="0" dirty="0" err="1"/>
              <a:t>about</a:t>
            </a:r>
            <a:r>
              <a:rPr lang="it-IT" altLang="it-IT" i="0" dirty="0"/>
              <a:t> Semantic </a:t>
            </a:r>
            <a:r>
              <a:rPr lang="it-IT" altLang="it-IT" i="0" dirty="0" err="1"/>
              <a:t>Segmentation</a:t>
            </a:r>
            <a:r>
              <a:rPr lang="it-IT" altLang="it-IT" i="0" dirty="0"/>
              <a:t> </a:t>
            </a:r>
            <a:r>
              <a:rPr lang="it-IT" altLang="it-IT" i="0" dirty="0" err="1"/>
              <a:t>we</a:t>
            </a:r>
            <a:r>
              <a:rPr lang="it-IT" altLang="it-IT" i="0" dirty="0"/>
              <a:t> </a:t>
            </a:r>
            <a:r>
              <a:rPr lang="it-IT" altLang="it-IT" i="0" dirty="0" err="1"/>
              <a:t>often</a:t>
            </a:r>
            <a:r>
              <a:rPr lang="it-IT" altLang="it-IT" i="0" dirty="0"/>
              <a:t> </a:t>
            </a:r>
            <a:r>
              <a:rPr lang="it-IT" altLang="it-IT" i="0" dirty="0" err="1"/>
              <a:t>refer</a:t>
            </a:r>
            <a:r>
              <a:rPr lang="it-IT" altLang="it-IT" i="0" dirty="0"/>
              <a:t> to </a:t>
            </a:r>
            <a:r>
              <a:rPr lang="it-IT" altLang="it-IT" i="0" dirty="0" err="1"/>
              <a:t>Fully</a:t>
            </a:r>
            <a:r>
              <a:rPr lang="it-IT" altLang="it-IT" i="0" dirty="0"/>
              <a:t> </a:t>
            </a:r>
            <a:r>
              <a:rPr lang="it-IT" altLang="it-IT" i="0" dirty="0" err="1"/>
              <a:t>Convolutional</a:t>
            </a:r>
            <a:r>
              <a:rPr lang="it-IT" altLang="it-IT" i="0" dirty="0"/>
              <a:t> </a:t>
            </a:r>
            <a:r>
              <a:rPr lang="it-IT" altLang="it-IT" i="0" dirty="0" err="1"/>
              <a:t>Neural</a:t>
            </a:r>
            <a:r>
              <a:rPr lang="it-IT" altLang="it-IT" i="0" dirty="0"/>
              <a:t> Network: network </a:t>
            </a:r>
            <a:r>
              <a:rPr lang="it-IT" altLang="it-IT" i="0" dirty="0" err="1"/>
              <a:t>composed</a:t>
            </a:r>
            <a:r>
              <a:rPr lang="it-IT" altLang="it-IT" i="0" dirty="0"/>
              <a:t> </a:t>
            </a:r>
            <a:r>
              <a:rPr lang="it-IT" altLang="it-IT" i="0" dirty="0" err="1"/>
              <a:t>mainly</a:t>
            </a:r>
            <a:r>
              <a:rPr lang="it-IT" altLang="it-IT" i="0" dirty="0"/>
              <a:t> by </a:t>
            </a:r>
            <a:r>
              <a:rPr lang="it-IT" altLang="it-IT" i="0" dirty="0" err="1"/>
              <a:t>Convolutional</a:t>
            </a:r>
            <a:r>
              <a:rPr lang="it-IT" altLang="it-IT" i="0" dirty="0"/>
              <a:t> Layer </a:t>
            </a:r>
            <a:r>
              <a:rPr lang="it-IT" altLang="it-IT" i="0" dirty="0" err="1"/>
              <a:t>used</a:t>
            </a:r>
            <a:r>
              <a:rPr lang="it-IT" altLang="it-IT" i="0" dirty="0"/>
              <a:t> to </a:t>
            </a:r>
            <a:r>
              <a:rPr lang="it-IT" altLang="it-IT" i="0" dirty="0" err="1"/>
              <a:t>extract</a:t>
            </a:r>
            <a:r>
              <a:rPr lang="it-IT" altLang="it-IT" i="0" dirty="0"/>
              <a:t> semantic and </a:t>
            </a:r>
            <a:r>
              <a:rPr lang="it-IT" altLang="it-IT" i="0" dirty="0" err="1"/>
              <a:t>geometric</a:t>
            </a:r>
            <a:r>
              <a:rPr lang="it-IT" altLang="it-IT" i="0" dirty="0"/>
              <a:t> information from the </a:t>
            </a:r>
            <a:r>
              <a:rPr lang="it-IT" altLang="it-IT" i="0" dirty="0" err="1"/>
              <a:t>original</a:t>
            </a:r>
            <a:r>
              <a:rPr lang="it-IT" altLang="it-IT" i="0" dirty="0"/>
              <a:t> input and combine </a:t>
            </a:r>
            <a:r>
              <a:rPr lang="it-IT" altLang="it-IT" i="0" dirty="0" err="1"/>
              <a:t>them</a:t>
            </a:r>
            <a:r>
              <a:rPr lang="it-IT" altLang="it-IT" i="0" dirty="0"/>
              <a:t> in the </a:t>
            </a:r>
            <a:r>
              <a:rPr lang="it-IT" altLang="it-IT" i="0" dirty="0" err="1"/>
              <a:t>final</a:t>
            </a:r>
            <a:r>
              <a:rPr lang="it-IT" altLang="it-IT" i="0" dirty="0"/>
              <a:t> </a:t>
            </a:r>
            <a:r>
              <a:rPr lang="it-IT" altLang="it-IT" i="0" dirty="0" err="1"/>
              <a:t>predicted</a:t>
            </a:r>
            <a:r>
              <a:rPr lang="it-IT" altLang="it-IT" i="0" dirty="0"/>
              <a:t> output, </a:t>
            </a:r>
            <a:r>
              <a:rPr lang="it-IT" altLang="it-IT" i="0" dirty="0" err="1"/>
              <a:t>resulting</a:t>
            </a:r>
            <a:r>
              <a:rPr lang="it-IT" altLang="it-IT" i="0" dirty="0"/>
              <a:t> (</a:t>
            </a:r>
            <a:r>
              <a:rPr lang="it-IT" altLang="it-IT" i="0" dirty="0" err="1"/>
              <a:t>hopefully</a:t>
            </a:r>
            <a:r>
              <a:rPr lang="it-IT" altLang="it-IT" i="0" dirty="0"/>
              <a:t>) in the </a:t>
            </a:r>
            <a:r>
              <a:rPr lang="it-IT" altLang="it-IT" i="0" dirty="0" err="1"/>
              <a:t>desired</a:t>
            </a:r>
            <a:r>
              <a:rPr lang="it-IT" altLang="it-IT" i="0" dirty="0"/>
              <a:t> </a:t>
            </a:r>
            <a:r>
              <a:rPr lang="it-IT" altLang="it-IT" i="0" dirty="0" err="1"/>
              <a:t>segmentation</a:t>
            </a:r>
            <a:r>
              <a:rPr lang="it-IT" altLang="it-IT" i="0" dirty="0"/>
              <a:t> of the objects in the </a:t>
            </a:r>
            <a:r>
              <a:rPr lang="it-IT" altLang="it-IT" i="0" dirty="0" err="1"/>
              <a:t>original</a:t>
            </a:r>
            <a:r>
              <a:rPr lang="it-IT" altLang="it-IT" i="0" dirty="0"/>
              <a:t> image.</a:t>
            </a:r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it-IT" altLang="it-IT" i="0" dirty="0"/>
              <a:t>… </a:t>
            </a:r>
            <a:r>
              <a:rPr lang="it-IT" altLang="it-IT" i="0" dirty="0" err="1"/>
              <a:t>but</a:t>
            </a:r>
            <a:r>
              <a:rPr lang="it-IT" altLang="it-IT" i="0" dirty="0"/>
              <a:t> </a:t>
            </a:r>
            <a:r>
              <a:rPr lang="it-IT" altLang="it-IT" i="0" dirty="0" err="1"/>
              <a:t>what’s</a:t>
            </a:r>
            <a:r>
              <a:rPr lang="it-IT" altLang="it-IT" i="0" dirty="0"/>
              <a:t> </a:t>
            </a:r>
            <a:r>
              <a:rPr lang="it-IT" altLang="it-IT" i="0" dirty="0" err="1"/>
              <a:t>exactly</a:t>
            </a:r>
            <a:r>
              <a:rPr lang="it-IT" altLang="it-IT" i="0" dirty="0"/>
              <a:t> </a:t>
            </a:r>
            <a:r>
              <a:rPr lang="it-IT" altLang="it-IT" i="0" dirty="0" err="1"/>
              <a:t>is</a:t>
            </a:r>
            <a:r>
              <a:rPr lang="it-IT" altLang="it-IT" i="0" dirty="0"/>
              <a:t> </a:t>
            </a:r>
            <a:r>
              <a:rPr lang="it-IT" altLang="it-IT" i="0" dirty="0" err="1"/>
              <a:t>that</a:t>
            </a:r>
            <a:r>
              <a:rPr lang="it-IT" altLang="it-IT" i="0" dirty="0"/>
              <a:t> </a:t>
            </a:r>
            <a:r>
              <a:rPr lang="it-IT" altLang="it-IT" i="1" dirty="0" err="1"/>
              <a:t>convolution</a:t>
            </a:r>
            <a:r>
              <a:rPr lang="it-IT" altLang="it-IT" i="1" dirty="0"/>
              <a:t> </a:t>
            </a:r>
            <a:r>
              <a:rPr lang="it-IT" altLang="it-IT" i="0" dirty="0" err="1"/>
              <a:t>operation</a:t>
            </a:r>
            <a:r>
              <a:rPr lang="it-IT" altLang="it-IT" i="0" dirty="0"/>
              <a:t>? And </a:t>
            </a:r>
            <a:r>
              <a:rPr lang="it-IT" altLang="it-IT" i="1" dirty="0" err="1"/>
              <a:t>how</a:t>
            </a:r>
            <a:r>
              <a:rPr lang="it-IT" altLang="it-IT" i="1" dirty="0"/>
              <a:t> </a:t>
            </a:r>
            <a:r>
              <a:rPr lang="it-IT" altLang="it-IT" i="0" dirty="0" err="1"/>
              <a:t>is</a:t>
            </a:r>
            <a:r>
              <a:rPr lang="it-IT" altLang="it-IT" i="0" dirty="0"/>
              <a:t> </a:t>
            </a:r>
            <a:r>
              <a:rPr lang="it-IT" altLang="it-IT" i="0" dirty="0" err="1"/>
              <a:t>it</a:t>
            </a:r>
            <a:r>
              <a:rPr lang="it-IT" altLang="it-IT" i="0" dirty="0"/>
              <a:t> </a:t>
            </a:r>
            <a:r>
              <a:rPr lang="it-IT" altLang="it-IT" i="0" dirty="0" err="1"/>
              <a:t>performed</a:t>
            </a:r>
            <a:r>
              <a:rPr lang="it-IT" altLang="it-IT" i="0" dirty="0"/>
              <a:t>?</a:t>
            </a:r>
            <a:endParaRPr lang="it-IT" altLang="it-IT" i="1" dirty="0"/>
          </a:p>
        </p:txBody>
      </p:sp>
    </p:spTree>
    <p:extLst>
      <p:ext uri="{BB962C8B-B14F-4D97-AF65-F5344CB8AC3E}">
        <p14:creationId xmlns:p14="http://schemas.microsoft.com/office/powerpoint/2010/main" val="39362689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>
            <a:extLst>
              <a:ext uri="{FF2B5EF4-FFF2-40B4-BE49-F238E27FC236}">
                <a16:creationId xmlns:a16="http://schemas.microsoft.com/office/drawing/2014/main" id="{414CBB57-B3E0-0660-F938-14C9E5C1E14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B1E8D7A4-1657-4443-9866-9FD16F6CCC6E}" type="slidenum">
              <a:rPr lang="it-IT" altLang="it-IT" sz="1200">
                <a:solidFill>
                  <a:schemeClr val="tx1"/>
                </a:solidFill>
              </a:rPr>
              <a:pPr/>
              <a:t>8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03727CE3-CAAB-BE0F-92C6-C11C46D586A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>
            <a:extLst>
              <a:ext uri="{FF2B5EF4-FFF2-40B4-BE49-F238E27FC236}">
                <a16:creationId xmlns:a16="http://schemas.microsoft.com/office/drawing/2014/main" id="{436AE39C-42B2-D95E-CFC5-AC06A11264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https://developer.nvidia.com/discover/convolution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https://timdettmers.com/2015/03/26/convolution-deep-learning/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https://www.tutorialspoint.com/signals-and-systems-relation-between-convolution-and-correlation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endParaRPr lang="it-IT" altLang="it-IT" dirty="0"/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 err="1"/>
              <a:t>Describe</a:t>
            </a:r>
            <a:r>
              <a:rPr lang="it-IT" altLang="it-IT" dirty="0"/>
              <a:t> </a:t>
            </a:r>
            <a:r>
              <a:rPr lang="it-IT" altLang="it-IT" dirty="0" err="1"/>
              <a:t>briefly</a:t>
            </a:r>
            <a:r>
              <a:rPr lang="it-IT" altLang="it-IT" dirty="0"/>
              <a:t> </a:t>
            </a:r>
            <a:r>
              <a:rPr lang="it-IT" altLang="it-IT" dirty="0" err="1"/>
              <a:t>what</a:t>
            </a:r>
            <a:r>
              <a:rPr lang="it-IT" altLang="it-IT" dirty="0"/>
              <a:t> the </a:t>
            </a:r>
            <a:r>
              <a:rPr lang="it-IT" altLang="it-IT" dirty="0" err="1"/>
              <a:t>Convolution</a:t>
            </a:r>
            <a:r>
              <a:rPr lang="it-IT" altLang="it-IT" dirty="0"/>
              <a:t> </a:t>
            </a:r>
            <a:r>
              <a:rPr lang="it-IT" altLang="it-IT" dirty="0" err="1"/>
              <a:t>is</a:t>
            </a:r>
            <a:r>
              <a:rPr lang="it-IT" altLang="it-IT" dirty="0"/>
              <a:t>, </a:t>
            </a:r>
            <a:r>
              <a:rPr lang="it-IT" altLang="it-IT" dirty="0" err="1"/>
              <a:t>what</a:t>
            </a:r>
            <a:r>
              <a:rPr lang="it-IT" altLang="it-IT" dirty="0"/>
              <a:t> </a:t>
            </a:r>
            <a:r>
              <a:rPr lang="it-IT" altLang="it-IT" dirty="0" err="1"/>
              <a:t>it</a:t>
            </a:r>
            <a:r>
              <a:rPr lang="it-IT" altLang="it-IT" dirty="0"/>
              <a:t> </a:t>
            </a:r>
            <a:r>
              <a:rPr lang="it-IT" altLang="it-IT" dirty="0" err="1"/>
              <a:t>does</a:t>
            </a:r>
            <a:r>
              <a:rPr lang="it-IT" altLang="it-IT" dirty="0"/>
              <a:t>, </a:t>
            </a:r>
            <a:r>
              <a:rPr lang="it-IT" altLang="it-IT" dirty="0" err="1"/>
              <a:t>why</a:t>
            </a:r>
            <a:r>
              <a:rPr lang="it-IT" altLang="it-IT" dirty="0"/>
              <a:t> </a:t>
            </a:r>
            <a:r>
              <a:rPr lang="it-IT" altLang="it-IT" dirty="0" err="1"/>
              <a:t>it</a:t>
            </a:r>
            <a:r>
              <a:rPr lang="it-IT" altLang="it-IT" dirty="0"/>
              <a:t> </a:t>
            </a:r>
            <a:r>
              <a:rPr lang="it-IT" altLang="it-IT" dirty="0" err="1"/>
              <a:t>is</a:t>
            </a:r>
            <a:r>
              <a:rPr lang="it-IT" altLang="it-IT" dirty="0"/>
              <a:t> </a:t>
            </a:r>
            <a:r>
              <a:rPr lang="it-IT" altLang="it-IT" dirty="0" err="1"/>
              <a:t>useful</a:t>
            </a:r>
            <a:r>
              <a:rPr lang="it-IT" altLang="it-IT" dirty="0"/>
              <a:t> for image processing 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endParaRPr lang="it-IT" altLang="it-IT" dirty="0"/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it-IT" altLang="it-IT" dirty="0"/>
              <a:t>The </a:t>
            </a:r>
            <a:r>
              <a:rPr lang="it-IT" altLang="it-IT" dirty="0" err="1"/>
              <a:t>convolution</a:t>
            </a:r>
            <a:r>
              <a:rPr lang="it-IT" altLang="it-IT" dirty="0"/>
              <a:t> </a:t>
            </a:r>
            <a:r>
              <a:rPr lang="it-IT" altLang="it-IT" dirty="0" err="1"/>
              <a:t>is</a:t>
            </a:r>
            <a:r>
              <a:rPr lang="it-IT" altLang="it-IT" dirty="0"/>
              <a:t> a </a:t>
            </a:r>
            <a:r>
              <a:rPr lang="it-IT" altLang="it-IT" dirty="0" err="1"/>
              <a:t>mathematical</a:t>
            </a:r>
            <a:r>
              <a:rPr lang="it-IT" altLang="it-IT" dirty="0"/>
              <a:t> </a:t>
            </a:r>
            <a:r>
              <a:rPr lang="it-IT" altLang="it-IT" dirty="0" err="1"/>
              <a:t>operation</a:t>
            </a:r>
            <a:r>
              <a:rPr lang="it-IT" altLang="it-IT" dirty="0"/>
              <a:t> </a:t>
            </a:r>
            <a:r>
              <a:rPr lang="it-IT" altLang="it-IT" dirty="0" err="1"/>
              <a:t>which</a:t>
            </a:r>
            <a:r>
              <a:rPr lang="it-IT" altLang="it-IT" dirty="0"/>
              <a:t> </a:t>
            </a:r>
            <a:r>
              <a:rPr lang="it-IT" altLang="it-IT" dirty="0" err="1"/>
              <a:t>describes</a:t>
            </a:r>
            <a:r>
              <a:rPr lang="it-IT" altLang="it-IT" dirty="0"/>
              <a:t> a rule of </a:t>
            </a:r>
            <a:r>
              <a:rPr lang="it-IT" altLang="it-IT" dirty="0" err="1"/>
              <a:t>how</a:t>
            </a:r>
            <a:r>
              <a:rPr lang="it-IT" altLang="it-IT" dirty="0"/>
              <a:t> to combine </a:t>
            </a:r>
            <a:r>
              <a:rPr lang="it-IT" altLang="it-IT" dirty="0" err="1"/>
              <a:t>two</a:t>
            </a:r>
            <a:r>
              <a:rPr lang="it-IT" altLang="it-IT" dirty="0"/>
              <a:t> </a:t>
            </a:r>
            <a:r>
              <a:rPr lang="it-IT" altLang="it-IT" dirty="0" err="1"/>
              <a:t>pieces</a:t>
            </a:r>
            <a:r>
              <a:rPr lang="it-IT" altLang="it-IT" dirty="0"/>
              <a:t> of information to form a </a:t>
            </a:r>
            <a:r>
              <a:rPr lang="it-IT" altLang="it-IT" dirty="0" err="1"/>
              <a:t>third</a:t>
            </a:r>
            <a:r>
              <a:rPr lang="it-IT" altLang="it-IT" dirty="0"/>
              <a:t> (new) one. The </a:t>
            </a:r>
            <a:r>
              <a:rPr lang="it-IT" altLang="it-IT" dirty="0" err="1"/>
              <a:t>original</a:t>
            </a:r>
            <a:r>
              <a:rPr lang="it-IT" altLang="it-IT" dirty="0"/>
              <a:t> image </a:t>
            </a:r>
            <a:r>
              <a:rPr lang="it-IT" altLang="it-IT" dirty="0" err="1"/>
              <a:t>is</a:t>
            </a:r>
            <a:r>
              <a:rPr lang="it-IT" altLang="it-IT" dirty="0"/>
              <a:t> </a:t>
            </a:r>
            <a:r>
              <a:rPr lang="it-IT" altLang="it-IT" dirty="0" err="1"/>
              <a:t>transformed</a:t>
            </a:r>
            <a:r>
              <a:rPr lang="it-IT" altLang="it-IT" dirty="0"/>
              <a:t> </a:t>
            </a:r>
            <a:r>
              <a:rPr lang="it-IT" altLang="it-IT" dirty="0" err="1"/>
              <a:t>along</a:t>
            </a:r>
            <a:r>
              <a:rPr lang="it-IT" altLang="it-IT" dirty="0"/>
              <a:t> the FCNN by </a:t>
            </a:r>
            <a:r>
              <a:rPr lang="it-IT" altLang="it-IT" dirty="0" err="1"/>
              <a:t>means</a:t>
            </a:r>
            <a:r>
              <a:rPr lang="it-IT" altLang="it-IT" dirty="0"/>
              <a:t> of </a:t>
            </a:r>
            <a:r>
              <a:rPr lang="it-IT" altLang="it-IT" dirty="0" err="1"/>
              <a:t>stacked</a:t>
            </a:r>
            <a:r>
              <a:rPr lang="it-IT" altLang="it-IT" dirty="0"/>
              <a:t> filters (kernels): </a:t>
            </a:r>
            <a:r>
              <a:rPr lang="it-IT" altLang="it-IT" dirty="0" err="1"/>
              <a:t>these</a:t>
            </a:r>
            <a:r>
              <a:rPr lang="it-IT" altLang="it-IT" dirty="0"/>
              <a:t> are </a:t>
            </a:r>
            <a:r>
              <a:rPr lang="it-IT" altLang="it-IT" dirty="0" err="1"/>
              <a:t>combined</a:t>
            </a:r>
            <a:r>
              <a:rPr lang="it-IT" altLang="it-IT" dirty="0"/>
              <a:t> (</a:t>
            </a:r>
            <a:r>
              <a:rPr lang="it-IT" altLang="it-IT" dirty="0" err="1"/>
              <a:t>slided</a:t>
            </a:r>
            <a:r>
              <a:rPr lang="it-IT" altLang="it-IT" dirty="0"/>
              <a:t> from </a:t>
            </a:r>
            <a:r>
              <a:rPr lang="it-IT" altLang="it-IT" dirty="0" err="1"/>
              <a:t>left</a:t>
            </a:r>
            <a:r>
              <a:rPr lang="it-IT" altLang="it-IT" dirty="0"/>
              <a:t> to </a:t>
            </a:r>
            <a:r>
              <a:rPr lang="it-IT" altLang="it-IT" dirty="0" err="1"/>
              <a:t>right</a:t>
            </a:r>
            <a:r>
              <a:rPr lang="it-IT" altLang="it-IT" dirty="0"/>
              <a:t> and top to bottom) with image to form a </a:t>
            </a:r>
            <a:r>
              <a:rPr lang="it-IT" altLang="it-IT" dirty="0" err="1"/>
              <a:t>sequence</a:t>
            </a:r>
            <a:r>
              <a:rPr lang="it-IT" altLang="it-IT" dirty="0"/>
              <a:t> of new images </a:t>
            </a:r>
            <a:r>
              <a:rPr lang="it-IT" altLang="it-IT" dirty="0" err="1"/>
              <a:t>that</a:t>
            </a:r>
            <a:r>
              <a:rPr lang="it-IT" altLang="it-IT" dirty="0"/>
              <a:t> </a:t>
            </a:r>
            <a:r>
              <a:rPr lang="it-IT" altLang="it-IT" dirty="0" err="1"/>
              <a:t>we</a:t>
            </a:r>
            <a:r>
              <a:rPr lang="it-IT" altLang="it-IT" dirty="0"/>
              <a:t> call </a:t>
            </a:r>
            <a:r>
              <a:rPr lang="it-IT" altLang="it-IT" i="1" dirty="0"/>
              <a:t>feature </a:t>
            </a:r>
            <a:r>
              <a:rPr lang="it-IT" altLang="it-IT" i="1" dirty="0" err="1"/>
              <a:t>maps</a:t>
            </a:r>
            <a:r>
              <a:rPr lang="it-IT" altLang="it-IT" dirty="0"/>
              <a:t>. </a:t>
            </a:r>
            <a:r>
              <a:rPr lang="it-IT" altLang="it-IT" dirty="0" err="1"/>
              <a:t>These</a:t>
            </a:r>
            <a:r>
              <a:rPr lang="it-IT" altLang="it-IT" dirty="0"/>
              <a:t> </a:t>
            </a:r>
            <a:r>
              <a:rPr lang="it-IT" altLang="it-IT" dirty="0" err="1"/>
              <a:t>maps</a:t>
            </a:r>
            <a:r>
              <a:rPr lang="it-IT" altLang="it-IT" dirty="0"/>
              <a:t> </a:t>
            </a:r>
            <a:r>
              <a:rPr lang="it-IT" altLang="it-IT" dirty="0" err="1"/>
              <a:t>soon</a:t>
            </a:r>
            <a:r>
              <a:rPr lang="it-IT" altLang="it-IT" dirty="0"/>
              <a:t> </a:t>
            </a:r>
            <a:r>
              <a:rPr lang="it-IT" altLang="it-IT" dirty="0" err="1"/>
              <a:t>drift</a:t>
            </a:r>
            <a:r>
              <a:rPr lang="it-IT" altLang="it-IT" dirty="0"/>
              <a:t> from the </a:t>
            </a:r>
            <a:r>
              <a:rPr lang="it-IT" altLang="it-IT" dirty="0" err="1"/>
              <a:t>original</a:t>
            </a:r>
            <a:r>
              <a:rPr lang="it-IT" altLang="it-IT" dirty="0"/>
              <a:t> </a:t>
            </a:r>
            <a:r>
              <a:rPr lang="it-IT" altLang="it-IT" dirty="0" err="1"/>
              <a:t>rapresentation</a:t>
            </a:r>
            <a:r>
              <a:rPr lang="it-IT" altLang="it-IT" dirty="0"/>
              <a:t>, </a:t>
            </a:r>
            <a:r>
              <a:rPr lang="it-IT" altLang="it-IT" dirty="0" err="1"/>
              <a:t>but</a:t>
            </a:r>
            <a:r>
              <a:rPr lang="it-IT" altLang="it-IT" dirty="0"/>
              <a:t> the </a:t>
            </a:r>
            <a:r>
              <a:rPr lang="it-IT" altLang="it-IT" dirty="0" err="1"/>
              <a:t>passing</a:t>
            </a:r>
            <a:r>
              <a:rPr lang="it-IT" altLang="it-IT" dirty="0"/>
              <a:t> </a:t>
            </a:r>
            <a:r>
              <a:rPr lang="it-IT" altLang="it-IT" dirty="0" err="1"/>
              <a:t>through</a:t>
            </a:r>
            <a:r>
              <a:rPr lang="it-IT" altLang="it-IT" dirty="0"/>
              <a:t> the network </a:t>
            </a:r>
            <a:r>
              <a:rPr lang="it-IT" altLang="it-IT" dirty="0" err="1"/>
              <a:t>allow</a:t>
            </a:r>
            <a:r>
              <a:rPr lang="it-IT" altLang="it-IT" dirty="0"/>
              <a:t> for the filters to </a:t>
            </a:r>
            <a:r>
              <a:rPr lang="it-IT" altLang="it-IT" dirty="0" err="1"/>
              <a:t>learn</a:t>
            </a:r>
            <a:r>
              <a:rPr lang="it-IT" altLang="it-IT" dirty="0"/>
              <a:t> </a:t>
            </a:r>
            <a:r>
              <a:rPr lang="it-IT" altLang="it-IT" i="1" dirty="0" err="1"/>
              <a:t>how</a:t>
            </a:r>
            <a:r>
              <a:rPr lang="it-IT" altLang="it-IT" i="1" dirty="0"/>
              <a:t> to </a:t>
            </a:r>
            <a:r>
              <a:rPr lang="it-IT" altLang="it-IT" i="1" dirty="0" err="1"/>
              <a:t>extract</a:t>
            </a:r>
            <a:r>
              <a:rPr lang="it-IT" altLang="it-IT" i="1" dirty="0"/>
              <a:t> </a:t>
            </a:r>
            <a:r>
              <a:rPr lang="it-IT" altLang="it-IT" i="0" dirty="0" err="1"/>
              <a:t>useful</a:t>
            </a:r>
            <a:r>
              <a:rPr lang="it-IT" altLang="it-IT" i="0" dirty="0"/>
              <a:t> information and </a:t>
            </a:r>
            <a:r>
              <a:rPr lang="it-IT" altLang="it-IT" i="1" dirty="0" err="1"/>
              <a:t>discard</a:t>
            </a:r>
            <a:r>
              <a:rPr lang="it-IT" altLang="it-IT" i="1" dirty="0"/>
              <a:t> </a:t>
            </a:r>
            <a:r>
              <a:rPr lang="it-IT" altLang="it-IT" i="0" dirty="0" err="1"/>
              <a:t>useless</a:t>
            </a:r>
            <a:r>
              <a:rPr lang="it-IT" altLang="it-IT" i="0" dirty="0"/>
              <a:t> one. A </a:t>
            </a:r>
            <a:r>
              <a:rPr lang="it-IT" altLang="it-IT" i="0" dirty="0" err="1"/>
              <a:t>powerful</a:t>
            </a:r>
            <a:r>
              <a:rPr lang="it-IT" altLang="it-IT" i="0" dirty="0"/>
              <a:t> and intuitive </a:t>
            </a:r>
            <a:r>
              <a:rPr lang="it-IT" altLang="it-IT" i="0" dirty="0" err="1"/>
              <a:t>interpretation</a:t>
            </a:r>
            <a:r>
              <a:rPr lang="it-IT" altLang="it-IT" i="0" dirty="0"/>
              <a:t> of the </a:t>
            </a:r>
            <a:r>
              <a:rPr lang="it-IT" altLang="it-IT" i="1" dirty="0" err="1"/>
              <a:t>convolution</a:t>
            </a:r>
            <a:r>
              <a:rPr lang="it-IT" altLang="it-IT" i="1" dirty="0"/>
              <a:t> for deep learning </a:t>
            </a:r>
            <a:r>
              <a:rPr lang="it-IT" altLang="it-IT" i="0" dirty="0" err="1"/>
              <a:t>is</a:t>
            </a:r>
            <a:r>
              <a:rPr lang="it-IT" altLang="it-IT" i="0" dirty="0"/>
              <a:t> thinking the kernels </a:t>
            </a:r>
            <a:r>
              <a:rPr lang="it-IT" altLang="it-IT" i="0" dirty="0" err="1"/>
              <a:t>as</a:t>
            </a:r>
            <a:r>
              <a:rPr lang="it-IT" altLang="it-IT" i="0" dirty="0"/>
              <a:t> feature detectors </a:t>
            </a:r>
            <a:r>
              <a:rPr lang="it-IT" altLang="it-IT" i="0" dirty="0" err="1"/>
              <a:t>that</a:t>
            </a:r>
            <a:r>
              <a:rPr lang="it-IT" altLang="it-IT" i="0" dirty="0"/>
              <a:t> outputs large </a:t>
            </a:r>
            <a:r>
              <a:rPr lang="it-IT" altLang="it-IT" i="0" dirty="0" err="1"/>
              <a:t>values</a:t>
            </a:r>
            <a:r>
              <a:rPr lang="it-IT" altLang="it-IT" i="0" dirty="0"/>
              <a:t> </a:t>
            </a:r>
            <a:r>
              <a:rPr lang="it-IT" altLang="it-IT" i="0" dirty="0" err="1"/>
              <a:t>when</a:t>
            </a:r>
            <a:r>
              <a:rPr lang="it-IT" altLang="it-IT" i="0" dirty="0"/>
              <a:t> the feature </a:t>
            </a:r>
            <a:r>
              <a:rPr lang="it-IT" altLang="it-IT" i="0" dirty="0" err="1"/>
              <a:t>described</a:t>
            </a:r>
            <a:r>
              <a:rPr lang="it-IT" altLang="it-IT" i="0" dirty="0"/>
              <a:t> by the kernel </a:t>
            </a:r>
            <a:r>
              <a:rPr lang="it-IT" altLang="it-IT" i="0" dirty="0" err="1"/>
              <a:t>itself</a:t>
            </a:r>
            <a:r>
              <a:rPr lang="it-IT" altLang="it-IT" i="0" dirty="0"/>
              <a:t> </a:t>
            </a:r>
            <a:r>
              <a:rPr lang="it-IT" altLang="it-IT" i="0" dirty="0" err="1"/>
              <a:t>is</a:t>
            </a:r>
            <a:r>
              <a:rPr lang="it-IT" altLang="it-IT" i="0" dirty="0"/>
              <a:t> </a:t>
            </a:r>
            <a:r>
              <a:rPr lang="it-IT" altLang="it-IT" i="0" dirty="0" err="1"/>
              <a:t>detected</a:t>
            </a:r>
            <a:r>
              <a:rPr lang="it-IT" altLang="it-IT" i="0" dirty="0"/>
              <a:t> in the image, so…</a:t>
            </a:r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34908320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>
            <a:extLst>
              <a:ext uri="{FF2B5EF4-FFF2-40B4-BE49-F238E27FC236}">
                <a16:creationId xmlns:a16="http://schemas.microsoft.com/office/drawing/2014/main" id="{414CBB57-B3E0-0660-F938-14C9E5C1E14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B1E8D7A4-1657-4443-9866-9FD16F6CCC6E}" type="slidenum">
              <a:rPr lang="it-IT" altLang="it-IT" sz="1200">
                <a:solidFill>
                  <a:schemeClr val="tx1"/>
                </a:solidFill>
              </a:rPr>
              <a:pPr/>
              <a:t>9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03727CE3-CAAB-BE0F-92C6-C11C46D586A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>
            <a:extLst>
              <a:ext uri="{FF2B5EF4-FFF2-40B4-BE49-F238E27FC236}">
                <a16:creationId xmlns:a16="http://schemas.microsoft.com/office/drawing/2014/main" id="{436AE39C-42B2-D95E-CFC5-AC06A11264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https://developer.nvidia.com/discover/convolution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https://timdettmers.com/2015/03/26/convolution-deep-learning/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https://www.tutorialspoint.com/signals-and-systems-relation-between-convolution-and-correlation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endParaRPr lang="it-IT" altLang="it-IT" dirty="0"/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 err="1"/>
              <a:t>Describe</a:t>
            </a:r>
            <a:r>
              <a:rPr lang="it-IT" altLang="it-IT" dirty="0"/>
              <a:t> </a:t>
            </a:r>
            <a:r>
              <a:rPr lang="it-IT" altLang="it-IT" dirty="0" err="1"/>
              <a:t>briefly</a:t>
            </a:r>
            <a:r>
              <a:rPr lang="it-IT" altLang="it-IT" dirty="0"/>
              <a:t> </a:t>
            </a:r>
            <a:r>
              <a:rPr lang="it-IT" altLang="it-IT" dirty="0" err="1"/>
              <a:t>what</a:t>
            </a:r>
            <a:r>
              <a:rPr lang="it-IT" altLang="it-IT" dirty="0"/>
              <a:t> </a:t>
            </a:r>
            <a:r>
              <a:rPr lang="it-IT" altLang="it-IT" dirty="0" err="1"/>
              <a:t>this</a:t>
            </a:r>
            <a:r>
              <a:rPr lang="it-IT" altLang="it-IT" dirty="0"/>
              <a:t> type of filter, </a:t>
            </a:r>
            <a:r>
              <a:rPr lang="it-IT" altLang="it-IT" dirty="0" err="1"/>
              <a:t>how</a:t>
            </a:r>
            <a:r>
              <a:rPr lang="it-IT" altLang="it-IT" dirty="0"/>
              <a:t> </a:t>
            </a:r>
            <a:r>
              <a:rPr lang="it-IT" altLang="it-IT" dirty="0" err="1"/>
              <a:t>it</a:t>
            </a:r>
            <a:r>
              <a:rPr lang="it-IT" altLang="it-IT" dirty="0"/>
              <a:t> can be </a:t>
            </a:r>
            <a:r>
              <a:rPr lang="it-IT" altLang="it-IT" dirty="0" err="1"/>
              <a:t>used</a:t>
            </a:r>
            <a:r>
              <a:rPr lang="it-IT" altLang="it-IT" dirty="0"/>
              <a:t>, and the </a:t>
            </a:r>
            <a:r>
              <a:rPr lang="it-IT" altLang="it-IT" dirty="0" err="1"/>
              <a:t>level</a:t>
            </a:r>
            <a:r>
              <a:rPr lang="it-IT" altLang="it-IT" dirty="0"/>
              <a:t> of </a:t>
            </a:r>
            <a:r>
              <a:rPr lang="it-IT" altLang="it-IT" dirty="0" err="1"/>
              <a:t>abstraction</a:t>
            </a:r>
            <a:r>
              <a:rPr lang="it-IT" altLang="it-IT" dirty="0"/>
              <a:t> </a:t>
            </a:r>
            <a:r>
              <a:rPr lang="it-IT" altLang="it-IT" dirty="0" err="1"/>
              <a:t>reached</a:t>
            </a:r>
            <a:r>
              <a:rPr lang="it-IT" altLang="it-IT" dirty="0"/>
              <a:t> </a:t>
            </a:r>
            <a:r>
              <a:rPr lang="it-IT" altLang="it-IT" dirty="0" err="1"/>
              <a:t>as</a:t>
            </a:r>
            <a:r>
              <a:rPr lang="it-IT" altLang="it-IT" dirty="0"/>
              <a:t> </a:t>
            </a:r>
            <a:r>
              <a:rPr lang="it-IT" altLang="it-IT" dirty="0" err="1"/>
              <a:t>we</a:t>
            </a:r>
            <a:r>
              <a:rPr lang="it-IT" altLang="it-IT" dirty="0"/>
              <a:t> «dive» </a:t>
            </a:r>
            <a:r>
              <a:rPr lang="it-IT" altLang="it-IT" dirty="0" err="1"/>
              <a:t>deeper</a:t>
            </a:r>
            <a:r>
              <a:rPr lang="it-IT" altLang="it-IT" dirty="0"/>
              <a:t> in the network 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endParaRPr lang="it-IT" altLang="it-IT" dirty="0"/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it-IT" altLang="it-IT" dirty="0"/>
              <a:t>For </a:t>
            </a:r>
            <a:r>
              <a:rPr lang="it-IT" altLang="it-IT" dirty="0" err="1"/>
              <a:t>examples</a:t>
            </a:r>
            <a:r>
              <a:rPr lang="it-IT" altLang="it-IT" dirty="0"/>
              <a:t>: </a:t>
            </a:r>
            <a:r>
              <a:rPr lang="it-IT" altLang="it-IT" dirty="0" err="1"/>
              <a:t>considering</a:t>
            </a:r>
            <a:r>
              <a:rPr lang="it-IT" altLang="it-IT" dirty="0"/>
              <a:t> </a:t>
            </a:r>
            <a:r>
              <a:rPr lang="it-IT" altLang="it-IT" dirty="0" err="1"/>
              <a:t>this</a:t>
            </a:r>
            <a:r>
              <a:rPr lang="it-IT" altLang="it-IT" dirty="0"/>
              <a:t> </a:t>
            </a:r>
            <a:r>
              <a:rPr lang="it-IT" altLang="it-IT" dirty="0" err="1"/>
              <a:t>well</a:t>
            </a:r>
            <a:r>
              <a:rPr lang="it-IT" altLang="it-IT" dirty="0"/>
              <a:t> </a:t>
            </a:r>
            <a:r>
              <a:rPr lang="it-IT" altLang="it-IT" dirty="0" err="1"/>
              <a:t>known</a:t>
            </a:r>
            <a:r>
              <a:rPr lang="it-IT" altLang="it-IT" dirty="0"/>
              <a:t> </a:t>
            </a:r>
            <a:r>
              <a:rPr lang="it-IT" altLang="it-IT" i="0" dirty="0"/>
              <a:t>filter for </a:t>
            </a:r>
            <a:r>
              <a:rPr lang="it-IT" altLang="it-IT" i="1" dirty="0" err="1"/>
              <a:t>vertical</a:t>
            </a:r>
            <a:r>
              <a:rPr lang="it-IT" altLang="it-IT" i="1" dirty="0"/>
              <a:t> lines, </a:t>
            </a:r>
            <a:r>
              <a:rPr lang="it-IT" altLang="it-IT" i="0" dirty="0" err="1"/>
              <a:t>we</a:t>
            </a:r>
            <a:r>
              <a:rPr lang="it-IT" altLang="it-IT" i="0" dirty="0"/>
              <a:t> know </a:t>
            </a:r>
            <a:r>
              <a:rPr lang="it-IT" altLang="it-IT" i="0" dirty="0" err="1"/>
              <a:t>that</a:t>
            </a:r>
            <a:r>
              <a:rPr lang="it-IT" altLang="it-IT" i="0" dirty="0"/>
              <a:t> once </a:t>
            </a:r>
            <a:r>
              <a:rPr lang="it-IT" altLang="it-IT" i="0" dirty="0" err="1"/>
              <a:t>convolved</a:t>
            </a:r>
            <a:r>
              <a:rPr lang="it-IT" altLang="it-IT" i="0" dirty="0"/>
              <a:t> with an image </a:t>
            </a:r>
            <a:r>
              <a:rPr lang="it-IT" altLang="it-IT" i="0" dirty="0" err="1"/>
              <a:t>containing</a:t>
            </a:r>
            <a:r>
              <a:rPr lang="it-IT" altLang="it-IT" i="0" dirty="0"/>
              <a:t> </a:t>
            </a:r>
            <a:r>
              <a:rPr lang="it-IT" altLang="it-IT" i="1" dirty="0" err="1"/>
              <a:t>vertical</a:t>
            </a:r>
            <a:r>
              <a:rPr lang="it-IT" altLang="it-IT" i="1" dirty="0"/>
              <a:t> </a:t>
            </a:r>
            <a:r>
              <a:rPr lang="it-IT" altLang="it-IT" i="1" dirty="0" err="1"/>
              <a:t>edges</a:t>
            </a:r>
            <a:r>
              <a:rPr lang="it-IT" altLang="it-IT" i="1" dirty="0"/>
              <a:t>, </a:t>
            </a:r>
            <a:r>
              <a:rPr lang="it-IT" altLang="it-IT" i="0" dirty="0" err="1"/>
              <a:t>it</a:t>
            </a:r>
            <a:r>
              <a:rPr lang="it-IT" altLang="it-IT" i="0" dirty="0"/>
              <a:t> </a:t>
            </a:r>
            <a:r>
              <a:rPr lang="it-IT" altLang="it-IT" i="0" dirty="0" err="1"/>
              <a:t>will</a:t>
            </a:r>
            <a:r>
              <a:rPr lang="it-IT" altLang="it-IT" i="0" dirty="0"/>
              <a:t> produce large outputs (</a:t>
            </a:r>
            <a:r>
              <a:rPr lang="it-IT" altLang="it-IT" i="0" dirty="0" err="1"/>
              <a:t>visible</a:t>
            </a:r>
            <a:r>
              <a:rPr lang="it-IT" altLang="it-IT" i="0" dirty="0"/>
              <a:t> in white in the </a:t>
            </a:r>
            <a:r>
              <a:rPr lang="it-IT" altLang="it-IT" i="0" dirty="0" err="1"/>
              <a:t>right</a:t>
            </a:r>
            <a:r>
              <a:rPr lang="it-IT" altLang="it-IT" i="0" dirty="0"/>
              <a:t> image).</a:t>
            </a:r>
            <a:r>
              <a:rPr lang="it-IT" altLang="it-IT" i="1" dirty="0"/>
              <a:t> </a:t>
            </a:r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4614361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4870208E-F45A-EC73-792F-7C0CB360275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D6AC1C2-893C-4232-8A83-CCF902D2660A}" type="datetime1">
              <a:rPr lang="it-IT" altLang="it-IT"/>
              <a:pPr>
                <a:defRPr/>
              </a:pPr>
              <a:t>19/05/2023</a:t>
            </a:fld>
            <a:endParaRPr lang="it-IT" altLang="it-IT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B263D978-20F0-9C89-A504-E04E21FF916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nnAttention U-net for Brain Tumor Segmentation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25DF36E9-E109-CE54-B400-3570764BDCA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15849996-4D72-4DDE-A5AD-72DEEAFD16BF}" type="slidenum">
              <a:rPr lang="it-IT" altLang="it-IT" smtClean="0"/>
              <a:pPr>
                <a:defRPr/>
              </a:pPr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9658839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05A8C16D-CFA2-C757-F14B-A17E129F39A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27A11D2-7046-4996-B219-89CDE1703D2F}" type="datetime1">
              <a:rPr lang="it-IT" altLang="it-IT"/>
              <a:pPr>
                <a:defRPr/>
              </a:pPr>
              <a:t>19/05/2023</a:t>
            </a:fld>
            <a:endParaRPr lang="it-IT" altLang="it-IT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954F7261-D8D6-6363-12CE-8FCF6D0909D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nnAttention U-net for Brain Tumor Segmentation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2E676FFD-9A31-FFD2-552F-A1C2175B40E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D7D6AB33-D345-4D4E-A6AE-C4E853D4178A}" type="slidenum">
              <a:rPr lang="it-IT" altLang="it-IT" smtClean="0"/>
              <a:pPr>
                <a:defRPr/>
              </a:pPr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32966373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786563" y="409575"/>
            <a:ext cx="1889125" cy="5457825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1116013" y="409575"/>
            <a:ext cx="5518150" cy="5457825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69C67C0A-D9E7-487A-99C8-6B6F961E7D3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99BB29D-0373-46E4-B83C-20E3AF3D7798}" type="datetime1">
              <a:rPr lang="it-IT" altLang="it-IT"/>
              <a:pPr>
                <a:defRPr/>
              </a:pPr>
              <a:t>19/05/2023</a:t>
            </a:fld>
            <a:endParaRPr lang="it-IT" altLang="it-IT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B3651A27-F388-024F-8E7D-45520503250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nnAttention U-net for Brain Tumor Segmentation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DF4015D9-D62F-F313-2E8F-2DEC1491CD2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55F64509-84F1-4AE4-A3E1-157ACDFC9056}" type="slidenum">
              <a:rPr lang="it-IT" altLang="it-IT" smtClean="0"/>
              <a:pPr>
                <a:defRPr/>
              </a:pPr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7905882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olo, test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16013" y="409575"/>
            <a:ext cx="7559675" cy="504825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sz="half" idx="1"/>
          </p:nvPr>
        </p:nvSpPr>
        <p:spPr>
          <a:xfrm>
            <a:off x="1116013" y="1752600"/>
            <a:ext cx="3703637" cy="411480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972050" y="1752600"/>
            <a:ext cx="3703638" cy="411480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69E82EF-1A09-4697-A9EC-627BF238D44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FCB9F71-799B-4712-BD0D-27E1A9B5A7E3}" type="datetime1">
              <a:rPr lang="it-IT" altLang="it-IT"/>
              <a:pPr>
                <a:defRPr/>
              </a:pPr>
              <a:t>19/05/2023</a:t>
            </a:fld>
            <a:endParaRPr lang="it-IT" altLang="it-IT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CC6DE16-E661-06A7-4EA0-8128CE670FC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nnAttention U-net for Brain Tumor Segmentation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56C39E0-0B39-32B7-F5AF-4991C747B9A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52B026A3-8E54-4B79-8CCF-D4397137E409}" type="slidenum">
              <a:rPr lang="it-IT" altLang="it-IT" smtClean="0"/>
              <a:pPr>
                <a:defRPr/>
              </a:pPr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2065954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olo e tabel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16013" y="409575"/>
            <a:ext cx="7559675" cy="504825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abella 2"/>
          <p:cNvSpPr>
            <a:spLocks noGrp="1"/>
          </p:cNvSpPr>
          <p:nvPr>
            <p:ph type="tbl" idx="1"/>
          </p:nvPr>
        </p:nvSpPr>
        <p:spPr>
          <a:xfrm>
            <a:off x="1116013" y="1752600"/>
            <a:ext cx="7559675" cy="4114800"/>
          </a:xfrm>
        </p:spPr>
        <p:txBody>
          <a:bodyPr/>
          <a:lstStyle/>
          <a:p>
            <a:pPr lvl="0"/>
            <a:endParaRPr lang="it-IT" noProof="0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A9B00B66-CC90-A1C7-7F08-124F4F88892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75D5A2A-CA9A-45EB-AF9F-B590E64FD0EE}" type="datetime1">
              <a:rPr lang="it-IT" altLang="it-IT"/>
              <a:pPr>
                <a:defRPr/>
              </a:pPr>
              <a:t>19/05/2023</a:t>
            </a:fld>
            <a:endParaRPr lang="it-IT" altLang="it-IT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9660424C-B52E-AF55-526D-3D7B3E592C6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nnAttention U-net for Brain Tumor Segmentation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09DB1AD0-38B0-CE25-DFC7-06CB7760076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9793B3BA-EF37-4442-BC32-3848B386B1EC}" type="slidenum">
              <a:rPr lang="it-IT" altLang="it-IT" smtClean="0"/>
              <a:pPr>
                <a:defRPr/>
              </a:pPr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0232428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Titolo e grafi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16013" y="409575"/>
            <a:ext cx="7559675" cy="504825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grafico 2"/>
          <p:cNvSpPr>
            <a:spLocks noGrp="1"/>
          </p:cNvSpPr>
          <p:nvPr>
            <p:ph type="chart" idx="1"/>
          </p:nvPr>
        </p:nvSpPr>
        <p:spPr>
          <a:xfrm>
            <a:off x="1116013" y="1752600"/>
            <a:ext cx="7559675" cy="4114800"/>
          </a:xfrm>
        </p:spPr>
        <p:txBody>
          <a:bodyPr/>
          <a:lstStyle/>
          <a:p>
            <a:pPr lvl="0"/>
            <a:endParaRPr lang="it-IT" noProof="0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7AB19157-0282-EA4A-C5A4-13044B4C4D6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DF66D72-FFF1-4DB9-8911-230DCB1D47ED}" type="datetime1">
              <a:rPr lang="it-IT" altLang="it-IT"/>
              <a:pPr>
                <a:defRPr/>
              </a:pPr>
              <a:t>19/05/2023</a:t>
            </a:fld>
            <a:endParaRPr lang="it-IT" altLang="it-IT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F6EDB1F8-0A4E-D45A-92D5-56B6614F755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nnAttention U-net for Brain Tumor Segmentation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17AD3F0A-52AB-E483-9639-12611AEF788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691501C2-36F0-4413-92FD-E5531ECEFDE6}" type="slidenum">
              <a:rPr lang="it-IT" altLang="it-IT" smtClean="0"/>
              <a:pPr>
                <a:defRPr/>
              </a:pPr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40274662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CC51CF34-FF64-52D2-59DE-19E020CF592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404B74E-706E-4074-8DE3-5C80FFF5ABB8}" type="datetime1">
              <a:rPr lang="it-IT" altLang="it-IT"/>
              <a:pPr>
                <a:defRPr/>
              </a:pPr>
              <a:t>19/05/2023</a:t>
            </a:fld>
            <a:endParaRPr lang="it-IT" altLang="it-IT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F2926951-4977-76B3-47B3-8F97524080A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nnAttention U-net for Brain Tumor Segmentation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D187478D-D31D-BFC1-524F-1EB200E64C0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1B09309E-0327-4DE0-AB98-CA3069887DCE}" type="slidenum">
              <a:rPr lang="it-IT" altLang="it-IT" smtClean="0"/>
              <a:pPr>
                <a:defRPr/>
              </a:pPr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20545103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F4BC39C8-F7BC-1437-4E02-F144D5A58EE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D8B01B3-A056-43F7-99D6-CB3DA81B036F}" type="datetime1">
              <a:rPr lang="it-IT" altLang="it-IT"/>
              <a:pPr>
                <a:defRPr/>
              </a:pPr>
              <a:t>19/05/2023</a:t>
            </a:fld>
            <a:endParaRPr lang="it-IT" altLang="it-IT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1755EF30-F0A7-76D5-1F9E-F60A4DCA9A5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nnAttention U-net for Brain Tumor Segmentation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62B4827F-1EC6-6D0F-0C9D-9D9CDF8A8CE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DAD648AC-A2B4-42F5-AFB9-A679D418ADC3}" type="slidenum">
              <a:rPr lang="it-IT" altLang="it-IT" smtClean="0"/>
              <a:pPr>
                <a:defRPr/>
              </a:pPr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22550555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1116013" y="1752600"/>
            <a:ext cx="3703637" cy="411480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972050" y="1752600"/>
            <a:ext cx="3703638" cy="411480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36E8824-D722-450B-3667-57BF344CB42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662BCC9-0E7A-4018-92AC-B42B13512CAB}" type="datetime1">
              <a:rPr lang="it-IT" altLang="it-IT"/>
              <a:pPr>
                <a:defRPr/>
              </a:pPr>
              <a:t>19/05/2023</a:t>
            </a:fld>
            <a:endParaRPr lang="it-IT" altLang="it-IT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ADA06E4-59AA-1FD2-BFB2-40F8370E6D5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nnAttention U-net for Brain Tumor Segmentation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CEC8166-5540-23BE-C18E-9F0E26E4120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C010AC12-EC86-4900-BCF5-EEF68E45BE0F}" type="slidenum">
              <a:rPr lang="it-IT" altLang="it-IT" smtClean="0"/>
              <a:pPr>
                <a:defRPr/>
              </a:pPr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38019103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DF1194AA-AEF3-B309-E948-9B50F304775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F3763AE-A85E-4CEE-9A69-4F89F4AC4D0E}" type="datetime1">
              <a:rPr lang="it-IT" altLang="it-IT"/>
              <a:pPr>
                <a:defRPr/>
              </a:pPr>
              <a:t>19/05/2023</a:t>
            </a:fld>
            <a:endParaRPr lang="it-IT" altLang="it-IT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843B08A6-CA45-6A74-9C15-899DB33FDB8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nnAttention U-net for Brain Tumor Segmentation</a:t>
            </a: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14311BF7-9FE3-400A-2578-C1778C10085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C019FB20-139B-46DD-842F-8FE245008D00}" type="slidenum">
              <a:rPr lang="it-IT" altLang="it-IT" smtClean="0"/>
              <a:pPr>
                <a:defRPr/>
              </a:pPr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34742850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6567B656-9424-357D-EB1A-3B546B43ECE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A9B7C1D-3B59-48A7-87B7-894D01E9CD7F}" type="datetime1">
              <a:rPr lang="it-IT" altLang="it-IT"/>
              <a:pPr>
                <a:defRPr/>
              </a:pPr>
              <a:t>19/05/2023</a:t>
            </a:fld>
            <a:endParaRPr lang="it-IT" altLang="it-IT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75B9C0EB-5842-F1BD-3239-F3718C58470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nnAttention U-net for Brain Tumor Segmentation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19F8E45D-14BA-328F-EDBC-C0DA64E48EA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A7E41790-3EA8-42C2-962E-D4CCBCC3FC0C}" type="slidenum">
              <a:rPr lang="it-IT" altLang="it-IT" smtClean="0"/>
              <a:pPr>
                <a:defRPr/>
              </a:pPr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28650357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F33CAC27-E2BB-928A-6DC5-87B74E59F69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355B96A-1CA6-46C6-9256-D29C38C7C6AB}" type="datetime1">
              <a:rPr lang="it-IT" altLang="it-IT"/>
              <a:pPr>
                <a:defRPr/>
              </a:pPr>
              <a:t>19/05/2023</a:t>
            </a:fld>
            <a:endParaRPr lang="it-IT" altLang="it-IT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111FD0FF-E643-EED2-287B-5CA9A1B2827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nnAttention U-net for Brain Tumor Segmentation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C20DC635-B00D-1367-15F7-328C4C3BD52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F8DF6A3F-154D-4804-8E82-C41447873A38}" type="slidenum">
              <a:rPr lang="it-IT" altLang="it-IT" smtClean="0"/>
              <a:pPr>
                <a:defRPr/>
              </a:pPr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9113543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1CC95A9-9861-E3F6-BD66-B44816A5909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02AC63B-FFDE-441C-BCA1-CC833F397334}" type="datetime1">
              <a:rPr lang="it-IT" altLang="it-IT"/>
              <a:pPr>
                <a:defRPr/>
              </a:pPr>
              <a:t>19/05/2023</a:t>
            </a:fld>
            <a:endParaRPr lang="it-IT" altLang="it-IT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3C911C5-CFB0-8F87-BF7C-C7964ED9CD8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nnAttention U-net for Brain Tumor Segmentation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99B5FC8-16C4-36B9-FC5B-6654FE1DC29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E93CED97-6E5C-48F2-A474-83D0C8A21C9E}" type="slidenum">
              <a:rPr lang="it-IT" altLang="it-IT" smtClean="0"/>
              <a:pPr>
                <a:defRPr/>
              </a:pPr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25097141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it-IT" noProof="0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5092AD0-154C-8416-9F05-3EFA6496323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F8651F2-9B8F-4903-B4A3-8FFB889C3974}" type="datetime1">
              <a:rPr lang="it-IT" altLang="it-IT"/>
              <a:pPr>
                <a:defRPr/>
              </a:pPr>
              <a:t>19/05/2023</a:t>
            </a:fld>
            <a:endParaRPr lang="it-IT" altLang="it-IT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7FA4A52-05FF-F1DA-58E4-88988A01C75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nnAttention U-net for Brain Tumor Segmentation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E1E61A4-842A-28FE-630B-EFB3BF9B012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4138F672-EB7A-48EB-A5D8-D13FAF3D9283}" type="slidenum">
              <a:rPr lang="it-IT" altLang="it-IT" smtClean="0"/>
              <a:pPr>
                <a:defRPr/>
              </a:pPr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5286046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6" name="Group 15">
            <a:extLst>
              <a:ext uri="{FF2B5EF4-FFF2-40B4-BE49-F238E27FC236}">
                <a16:creationId xmlns:a16="http://schemas.microsoft.com/office/drawing/2014/main" id="{2A7F60BE-C69E-E158-1555-04D48CDCE23B}"/>
              </a:ext>
            </a:extLst>
          </p:cNvPr>
          <p:cNvGrpSpPr>
            <a:grpSpLocks/>
          </p:cNvGrpSpPr>
          <p:nvPr/>
        </p:nvGrpSpPr>
        <p:grpSpPr bwMode="auto">
          <a:xfrm>
            <a:off x="0" y="6096000"/>
            <a:ext cx="9144000" cy="762000"/>
            <a:chOff x="0" y="3840"/>
            <a:chExt cx="5760" cy="480"/>
          </a:xfrm>
        </p:grpSpPr>
        <p:sp>
          <p:nvSpPr>
            <p:cNvPr id="1032" name="Rectangle 13">
              <a:extLst>
                <a:ext uri="{FF2B5EF4-FFF2-40B4-BE49-F238E27FC236}">
                  <a16:creationId xmlns:a16="http://schemas.microsoft.com/office/drawing/2014/main" id="{D103A8BD-CF38-F9F0-30DD-994DA538DB9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0" y="3984"/>
              <a:ext cx="5760" cy="336"/>
            </a:xfrm>
            <a:prstGeom prst="rect">
              <a:avLst/>
            </a:prstGeom>
            <a:solidFill>
              <a:srgbClr val="8224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it-IT" altLang="it-IT"/>
            </a:p>
          </p:txBody>
        </p:sp>
        <p:sp>
          <p:nvSpPr>
            <p:cNvPr id="1033" name="Rectangle 14">
              <a:extLst>
                <a:ext uri="{FF2B5EF4-FFF2-40B4-BE49-F238E27FC236}">
                  <a16:creationId xmlns:a16="http://schemas.microsoft.com/office/drawing/2014/main" id="{8BBADD4D-F764-DF54-3871-9BC932E32361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768" y="3840"/>
              <a:ext cx="4992" cy="480"/>
            </a:xfrm>
            <a:prstGeom prst="rect">
              <a:avLst/>
            </a:prstGeom>
            <a:solidFill>
              <a:srgbClr val="8224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it-IT" altLang="it-IT"/>
            </a:p>
          </p:txBody>
        </p:sp>
      </p:grpSp>
      <p:sp>
        <p:nvSpPr>
          <p:cNvPr id="1027" name="Rectangle 2">
            <a:extLst>
              <a:ext uri="{FF2B5EF4-FFF2-40B4-BE49-F238E27FC236}">
                <a16:creationId xmlns:a16="http://schemas.microsoft.com/office/drawing/2014/main" id="{BB2F848C-BEE0-3D95-A48B-F41F9CDA37A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116013" y="409575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it-IT" altLang="it-IT"/>
              <a:t>Fare clic per modificare stile</a:t>
            </a:r>
          </a:p>
        </p:txBody>
      </p:sp>
      <p:sp>
        <p:nvSpPr>
          <p:cNvPr id="1028" name="Rectangle 3">
            <a:extLst>
              <a:ext uri="{FF2B5EF4-FFF2-40B4-BE49-F238E27FC236}">
                <a16:creationId xmlns:a16="http://schemas.microsoft.com/office/drawing/2014/main" id="{934B718D-E0FF-524B-BDB7-30FCEB6DBC0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116013" y="1752600"/>
            <a:ext cx="7559675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it-IT" altLang="it-IT"/>
              <a:t>Fare clic per modificare gli stili del testo dello schema</a:t>
            </a:r>
          </a:p>
          <a:p>
            <a:pPr lvl="1"/>
            <a:r>
              <a:rPr lang="it-IT" altLang="it-IT"/>
              <a:t>Secondo livello</a:t>
            </a:r>
          </a:p>
          <a:p>
            <a:pPr lvl="2"/>
            <a:r>
              <a:rPr lang="it-IT" altLang="it-IT"/>
              <a:t>Terzo livello</a:t>
            </a:r>
          </a:p>
          <a:p>
            <a:pPr lvl="3"/>
            <a:r>
              <a:rPr lang="it-IT" altLang="it-IT"/>
              <a:t>Quarto livello</a:t>
            </a:r>
          </a:p>
          <a:p>
            <a:pPr lvl="4"/>
            <a:r>
              <a:rPr lang="it-IT" altLang="it-IT"/>
              <a:t>Quinto livello</a:t>
            </a:r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627C334C-A171-89ED-7E8C-FAE12E8A2994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343400" y="6146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100" smtClean="0"/>
            </a:lvl1pPr>
          </a:lstStyle>
          <a:p>
            <a:pPr>
              <a:defRPr/>
            </a:pPr>
            <a:fld id="{B8451D27-1BAA-4D07-844B-B4A3216481F2}" type="datetime1">
              <a:rPr lang="it-IT" altLang="it-IT"/>
              <a:pPr>
                <a:defRPr/>
              </a:pPr>
              <a:t>19/05/2023</a:t>
            </a:fld>
            <a:endParaRPr lang="it-IT" altLang="it-IT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D82F8534-2EB1-A279-CCDD-4C3CF4CD9A19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219200" y="61468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100"/>
            </a:lvl1pPr>
          </a:lstStyle>
          <a:p>
            <a:pPr>
              <a:defRPr/>
            </a:pPr>
            <a:r>
              <a:rPr lang="it-IT" altLang="it-IT"/>
              <a:t>nnAttention U-net for Brain Tumor Segmentation</a:t>
            </a:r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32A156F5-815D-29CC-D909-7780F099934B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146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100"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6F22A361-A9A1-4971-8A6F-1630ED12CF08}" type="slidenum">
              <a:rPr lang="it-IT" altLang="it-IT" smtClean="0"/>
              <a:pPr>
                <a:defRPr/>
              </a:pPr>
              <a:t>‹N›</a:t>
            </a:fld>
            <a:endParaRPr lang="it-IT" alt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 kern="1200">
          <a:solidFill>
            <a:srgbClr val="822433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822433"/>
          </a:solidFill>
          <a:latin typeface="Arial" panose="020B0604020202020204" pitchFamily="34" charset="0"/>
          <a:ea typeface="ＭＳ Ｐゴシック" panose="020B0600070205080204" pitchFamily="34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822433"/>
          </a:solidFill>
          <a:latin typeface="Arial" panose="020B0604020202020204" pitchFamily="34" charset="0"/>
          <a:ea typeface="ＭＳ Ｐゴシック" panose="020B0600070205080204" pitchFamily="34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822433"/>
          </a:solidFill>
          <a:latin typeface="Arial" panose="020B0604020202020204" pitchFamily="34" charset="0"/>
          <a:ea typeface="ＭＳ Ｐゴシック" panose="020B0600070205080204" pitchFamily="34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822433"/>
          </a:solidFill>
          <a:latin typeface="Arial" panose="020B0604020202020204" pitchFamily="34" charset="0"/>
          <a:ea typeface="ＭＳ Ｐゴシック" panose="020B0600070205080204" pitchFamily="34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2400" b="1">
          <a:solidFill>
            <a:srgbClr val="822433"/>
          </a:solidFill>
          <a:latin typeface="Arial" panose="020B0604020202020204" pitchFamily="34" charset="0"/>
          <a:ea typeface="ＭＳ Ｐゴシック" panose="020B0600070205080204" pitchFamily="34" charset="-128"/>
        </a:defRPr>
      </a:lvl6pPr>
      <a:lvl7pPr marL="914400" algn="l" rtl="0" fontAlgn="base">
        <a:spcBef>
          <a:spcPct val="0"/>
        </a:spcBef>
        <a:spcAft>
          <a:spcPct val="0"/>
        </a:spcAft>
        <a:defRPr sz="2400" b="1">
          <a:solidFill>
            <a:srgbClr val="822433"/>
          </a:solidFill>
          <a:latin typeface="Arial" panose="020B0604020202020204" pitchFamily="34" charset="0"/>
          <a:ea typeface="ＭＳ Ｐゴシック" panose="020B0600070205080204" pitchFamily="34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sz="2400" b="1">
          <a:solidFill>
            <a:srgbClr val="822433"/>
          </a:solidFill>
          <a:latin typeface="Arial" panose="020B0604020202020204" pitchFamily="34" charset="0"/>
          <a:ea typeface="ＭＳ Ｐゴシック" panose="020B0600070205080204" pitchFamily="34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sz="2400" b="1">
          <a:solidFill>
            <a:srgbClr val="822433"/>
          </a:solidFill>
          <a:latin typeface="Arial" panose="020B0604020202020204" pitchFamily="34" charset="0"/>
          <a:ea typeface="ＭＳ Ｐゴシック" panose="020B0600070205080204" pitchFamily="34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822433"/>
        </a:buClr>
        <a:buChar char="•"/>
        <a:defRPr sz="2400" kern="1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000" kern="12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1600" kern="1200">
          <a:solidFill>
            <a:srgbClr val="000000"/>
          </a:solidFill>
          <a:latin typeface="+mn-lt"/>
          <a:ea typeface="+mn-ea"/>
          <a:cs typeface="+mn-cs"/>
        </a:defRPr>
      </a:lvl3pPr>
      <a:lvl4pPr marL="1562100" indent="-228600" algn="l" rtl="0" eaLnBrk="0" fontAlgn="base" hangingPunct="0">
        <a:spcBef>
          <a:spcPct val="20000"/>
        </a:spcBef>
        <a:spcAft>
          <a:spcPct val="0"/>
        </a:spcAft>
        <a:buChar char="–"/>
        <a:defRPr sz="1400" kern="1200">
          <a:solidFill>
            <a:srgbClr val="000000"/>
          </a:solidFill>
          <a:latin typeface="+mn-lt"/>
          <a:ea typeface="+mn-ea"/>
          <a:cs typeface="+mn-cs"/>
        </a:defRPr>
      </a:lvl4pPr>
      <a:lvl5pPr marL="1981200" indent="-228600" algn="l" rtl="0" eaLnBrk="0" fontAlgn="base" hangingPunct="0">
        <a:spcBef>
          <a:spcPct val="20000"/>
        </a:spcBef>
        <a:spcAft>
          <a:spcPct val="0"/>
        </a:spcAft>
        <a:buChar char="»"/>
        <a:defRPr sz="1200" kern="12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jpg"/><Relationship Id="rId4" Type="http://schemas.openxmlformats.org/officeDocument/2006/relationships/image" Target="../media/image27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34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5" Type="http://schemas.microsoft.com/office/2007/relationships/hdphoto" Target="../media/hdphoto2.wdp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microsoft.com/office/2007/relationships/hdphoto" Target="../media/hdphoto1.wd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5" Type="http://schemas.microsoft.com/office/2007/relationships/hdphoto" Target="../media/hdphoto2.wdp"/><Relationship Id="rId4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1.jpg"/><Relationship Id="rId5" Type="http://schemas.microsoft.com/office/2007/relationships/hdphoto" Target="../media/hdphoto3.wdp"/><Relationship Id="rId4" Type="http://schemas.openxmlformats.org/officeDocument/2006/relationships/image" Target="../media/image6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Relationship Id="rId9" Type="http://schemas.openxmlformats.org/officeDocument/2006/relationships/image" Target="../media/image78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78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Relationship Id="rId9" Type="http://schemas.openxmlformats.org/officeDocument/2006/relationships/image" Target="../media/image76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svg"/><Relationship Id="rId3" Type="http://schemas.openxmlformats.org/officeDocument/2006/relationships/image" Target="../media/image84.png"/><Relationship Id="rId7" Type="http://schemas.openxmlformats.org/officeDocument/2006/relationships/image" Target="../media/image88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87.svg"/><Relationship Id="rId5" Type="http://schemas.openxmlformats.org/officeDocument/2006/relationships/image" Target="../media/image86.png"/><Relationship Id="rId4" Type="http://schemas.openxmlformats.org/officeDocument/2006/relationships/image" Target="../media/image85.sv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gif"/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6.png"/><Relationship Id="rId5" Type="http://schemas.microsoft.com/office/2017/06/relationships/model3d" Target="../media/model3d2.glb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1">
            <a:extLst>
              <a:ext uri="{FF2B5EF4-FFF2-40B4-BE49-F238E27FC236}">
                <a16:creationId xmlns:a16="http://schemas.microsoft.com/office/drawing/2014/main" id="{73874124-CE9D-87F4-2EA7-9E2442307B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3429000"/>
          </a:xfrm>
          <a:prstGeom prst="rect">
            <a:avLst/>
          </a:prstGeom>
          <a:solidFill>
            <a:srgbClr val="00677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it-IT" altLang="it-IT" dirty="0"/>
          </a:p>
        </p:txBody>
      </p:sp>
      <p:sp>
        <p:nvSpPr>
          <p:cNvPr id="4099" name="Rectangle 3">
            <a:extLst>
              <a:ext uri="{FF2B5EF4-FFF2-40B4-BE49-F238E27FC236}">
                <a16:creationId xmlns:a16="http://schemas.microsoft.com/office/drawing/2014/main" id="{4A701A8A-48BE-8CC3-A34A-2C5B1802833F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2063750" y="442913"/>
            <a:ext cx="6083300" cy="787400"/>
          </a:xfrm>
        </p:spPr>
        <p:txBody>
          <a:bodyPr anchor="t"/>
          <a:lstStyle/>
          <a:p>
            <a:pPr algn="l" eaLnBrk="1" hangingPunct="1"/>
            <a:r>
              <a:rPr lang="it-IT" altLang="it-IT" sz="2400" dirty="0" err="1">
                <a:solidFill>
                  <a:schemeClr val="bg1"/>
                </a:solidFill>
              </a:rPr>
              <a:t>nnAttention</a:t>
            </a:r>
            <a:r>
              <a:rPr lang="it-IT" altLang="it-IT" sz="2400" dirty="0">
                <a:solidFill>
                  <a:schemeClr val="bg1"/>
                </a:solidFill>
              </a:rPr>
              <a:t> U-net</a:t>
            </a:r>
            <a:br>
              <a:rPr lang="it-IT" altLang="it-IT" sz="2400" dirty="0">
                <a:solidFill>
                  <a:schemeClr val="bg1"/>
                </a:solidFill>
              </a:rPr>
            </a:br>
            <a:r>
              <a:rPr lang="it-IT" altLang="it-IT" sz="2400" dirty="0">
                <a:solidFill>
                  <a:schemeClr val="bg1"/>
                </a:solidFill>
              </a:rPr>
              <a:t>for Brain </a:t>
            </a:r>
            <a:r>
              <a:rPr lang="it-IT" altLang="it-IT" sz="2400" dirty="0" err="1">
                <a:solidFill>
                  <a:schemeClr val="bg1"/>
                </a:solidFill>
              </a:rPr>
              <a:t>Tumor</a:t>
            </a:r>
            <a:r>
              <a:rPr lang="it-IT" altLang="it-IT" sz="2400" dirty="0">
                <a:solidFill>
                  <a:schemeClr val="bg1"/>
                </a:solidFill>
              </a:rPr>
              <a:t> </a:t>
            </a:r>
            <a:r>
              <a:rPr lang="it-IT" altLang="it-IT" sz="2400" dirty="0" err="1">
                <a:solidFill>
                  <a:schemeClr val="bg1"/>
                </a:solidFill>
              </a:rPr>
              <a:t>Segmentation</a:t>
            </a:r>
            <a:endParaRPr lang="it-IT" altLang="it-IT" sz="2400" dirty="0">
              <a:solidFill>
                <a:schemeClr val="bg1"/>
              </a:solidFill>
            </a:endParaRPr>
          </a:p>
        </p:txBody>
      </p:sp>
      <p:grpSp>
        <p:nvGrpSpPr>
          <p:cNvPr id="4100" name="Group 17">
            <a:extLst>
              <a:ext uri="{FF2B5EF4-FFF2-40B4-BE49-F238E27FC236}">
                <a16:creationId xmlns:a16="http://schemas.microsoft.com/office/drawing/2014/main" id="{F9AC9689-48AA-F886-A196-E2528D73836F}"/>
              </a:ext>
            </a:extLst>
          </p:cNvPr>
          <p:cNvGrpSpPr>
            <a:grpSpLocks/>
          </p:cNvGrpSpPr>
          <p:nvPr/>
        </p:nvGrpSpPr>
        <p:grpSpPr bwMode="auto">
          <a:xfrm>
            <a:off x="-1588" y="2759075"/>
            <a:ext cx="9145588" cy="4098925"/>
            <a:chOff x="0" y="1738"/>
            <a:chExt cx="5761" cy="2582"/>
          </a:xfrm>
        </p:grpSpPr>
        <p:pic>
          <p:nvPicPr>
            <p:cNvPr id="4105" name="Picture 15">
              <a:extLst>
                <a:ext uri="{FF2B5EF4-FFF2-40B4-BE49-F238E27FC236}">
                  <a16:creationId xmlns:a16="http://schemas.microsoft.com/office/drawing/2014/main" id="{8B437183-FC71-57FA-345F-48A9CE882B7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2158"/>
              <a:ext cx="5760" cy="21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06" name="Picture 13">
              <a:extLst>
                <a:ext uri="{FF2B5EF4-FFF2-40B4-BE49-F238E27FC236}">
                  <a16:creationId xmlns:a16="http://schemas.microsoft.com/office/drawing/2014/main" id="{8ED46966-9329-FFFA-A17C-3747E42575B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2160"/>
              <a:ext cx="5761" cy="7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07" name="Picture 16">
              <a:extLst>
                <a:ext uri="{FF2B5EF4-FFF2-40B4-BE49-F238E27FC236}">
                  <a16:creationId xmlns:a16="http://schemas.microsoft.com/office/drawing/2014/main" id="{D218B664-62C0-C1B9-40A7-B36F0F0D6EB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16" y="1738"/>
              <a:ext cx="4444" cy="4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101" name="Gruppo 5">
            <a:extLst>
              <a:ext uri="{FF2B5EF4-FFF2-40B4-BE49-F238E27FC236}">
                <a16:creationId xmlns:a16="http://schemas.microsoft.com/office/drawing/2014/main" id="{58BD86D7-BDB7-A762-FE19-678C6F4C3405}"/>
              </a:ext>
            </a:extLst>
          </p:cNvPr>
          <p:cNvGrpSpPr>
            <a:grpSpLocks/>
          </p:cNvGrpSpPr>
          <p:nvPr/>
        </p:nvGrpSpPr>
        <p:grpSpPr bwMode="auto">
          <a:xfrm>
            <a:off x="4787900" y="5056188"/>
            <a:ext cx="4537075" cy="1685925"/>
            <a:chOff x="4986046" y="4449415"/>
            <a:chExt cx="4050450" cy="1685062"/>
          </a:xfrm>
        </p:grpSpPr>
        <p:sp>
          <p:nvSpPr>
            <p:cNvPr id="4102" name="CasellaDiTesto 1">
              <a:extLst>
                <a:ext uri="{FF2B5EF4-FFF2-40B4-BE49-F238E27FC236}">
                  <a16:creationId xmlns:a16="http://schemas.microsoft.com/office/drawing/2014/main" id="{4A5A6DAB-CB27-9CED-7656-B95D11FDA22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86046" y="5241925"/>
              <a:ext cx="1764196" cy="6155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it-IT" altLang="it-IT" sz="1600" b="1"/>
                <a:t>Advisor</a:t>
              </a:r>
              <a:endParaRPr lang="it-IT" altLang="it-IT" sz="1800" b="1"/>
            </a:p>
            <a:p>
              <a:r>
                <a:rPr lang="it-IT" altLang="it-IT" sz="1800"/>
                <a:t>Maria de Marsico</a:t>
              </a:r>
              <a:endParaRPr lang="it-IT" altLang="it-IT" sz="1600"/>
            </a:p>
          </p:txBody>
        </p:sp>
        <p:sp>
          <p:nvSpPr>
            <p:cNvPr id="4103" name="CasellaDiTesto 2">
              <a:extLst>
                <a:ext uri="{FF2B5EF4-FFF2-40B4-BE49-F238E27FC236}">
                  <a16:creationId xmlns:a16="http://schemas.microsoft.com/office/drawing/2014/main" id="{A7E630C2-BF6A-5B45-B59C-E18BD6A8ACF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20272" y="5241925"/>
              <a:ext cx="2016224" cy="8925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it-IT" altLang="it-IT" sz="1600" b="1"/>
                <a:t>External Advisors</a:t>
              </a:r>
            </a:p>
            <a:p>
              <a:r>
                <a:rPr lang="it-IT" altLang="it-IT" sz="1800"/>
                <a:t>Ilaria Gianoli Manuel Orlandi</a:t>
              </a:r>
            </a:p>
          </p:txBody>
        </p:sp>
        <p:sp>
          <p:nvSpPr>
            <p:cNvPr id="4104" name="CasellaDiTesto 4">
              <a:extLst>
                <a:ext uri="{FF2B5EF4-FFF2-40B4-BE49-F238E27FC236}">
                  <a16:creationId xmlns:a16="http://schemas.microsoft.com/office/drawing/2014/main" id="{9B8D9931-2C65-D162-ADB2-B0015DD593A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868144" y="4449415"/>
              <a:ext cx="2448272" cy="7540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it-IT" altLang="it-IT" sz="1800"/>
                <a:t>Mattia Capparella</a:t>
              </a:r>
            </a:p>
            <a:p>
              <a:r>
                <a:rPr lang="it-IT" altLang="it-IT" sz="1600"/>
                <a:t>ID Number 1746513</a:t>
              </a:r>
            </a:p>
            <a:p>
              <a:endParaRPr lang="it-IT" altLang="it-IT"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egnaposto data 4">
            <a:extLst>
              <a:ext uri="{FF2B5EF4-FFF2-40B4-BE49-F238E27FC236}">
                <a16:creationId xmlns:a16="http://schemas.microsoft.com/office/drawing/2014/main" id="{71765A47-F81D-ED19-AD12-9CA54E5A52FD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F3EF1D73-FA2A-47D8-8A51-DA34ADCF152B}" type="datetime1">
              <a:rPr lang="it-IT" altLang="it-IT" sz="1100"/>
              <a:pPr/>
              <a:t>19/05/2023</a:t>
            </a:fld>
            <a:endParaRPr lang="it-IT" altLang="it-IT" sz="1100"/>
          </a:p>
        </p:txBody>
      </p:sp>
      <p:sp>
        <p:nvSpPr>
          <p:cNvPr id="6147" name="Segnaposto piè di pagina 5">
            <a:extLst>
              <a:ext uri="{FF2B5EF4-FFF2-40B4-BE49-F238E27FC236}">
                <a16:creationId xmlns:a16="http://schemas.microsoft.com/office/drawing/2014/main" id="{8D82F97D-1807-2153-3926-9346D5CE9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6148" name="Segnaposto numero diapositiva 6">
            <a:extLst>
              <a:ext uri="{FF2B5EF4-FFF2-40B4-BE49-F238E27FC236}">
                <a16:creationId xmlns:a16="http://schemas.microsoft.com/office/drawing/2014/main" id="{E8BAAE7B-9500-0E77-9A68-9B9171CDE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D0031A8B-4720-4115-A00D-CB10E797A4FC}" type="slidenum">
              <a:rPr lang="it-IT" altLang="it-IT" sz="1100" smtClean="0"/>
              <a:pPr/>
              <a:t>10</a:t>
            </a:fld>
            <a:endParaRPr lang="it-IT" altLang="it-IT" sz="1100"/>
          </a:p>
        </p:txBody>
      </p:sp>
      <p:pic>
        <p:nvPicPr>
          <p:cNvPr id="9" name="Immagine 8" descr="Immagine che contiene testo, cane, mammifero&#10;&#10;Descrizione generata automaticamente">
            <a:extLst>
              <a:ext uri="{FF2B5EF4-FFF2-40B4-BE49-F238E27FC236}">
                <a16:creationId xmlns:a16="http://schemas.microsoft.com/office/drawing/2014/main" id="{0265528E-E5CC-6CAB-53BB-C1A545F308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5772" y="404664"/>
            <a:ext cx="2511826" cy="5400000"/>
          </a:xfrm>
          <a:prstGeom prst="rect">
            <a:avLst/>
          </a:prstGeom>
        </p:spPr>
      </p:pic>
      <p:pic>
        <p:nvPicPr>
          <p:cNvPr id="7" name="Immagine 6" descr="Immagine che contiene testo, schermata, diagramma, design&#10;&#10;Descrizione generata automaticamente">
            <a:extLst>
              <a:ext uri="{FF2B5EF4-FFF2-40B4-BE49-F238E27FC236}">
                <a16:creationId xmlns:a16="http://schemas.microsoft.com/office/drawing/2014/main" id="{36FB9264-C92E-D978-7EF5-26D45B5676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435" y="289818"/>
            <a:ext cx="3779557" cy="5436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1322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egnaposto data 4">
            <a:extLst>
              <a:ext uri="{FF2B5EF4-FFF2-40B4-BE49-F238E27FC236}">
                <a16:creationId xmlns:a16="http://schemas.microsoft.com/office/drawing/2014/main" id="{71765A47-F81D-ED19-AD12-9CA54E5A52FD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F3EF1D73-FA2A-47D8-8A51-DA34ADCF152B}" type="datetime1">
              <a:rPr lang="it-IT" altLang="it-IT" sz="1100"/>
              <a:pPr/>
              <a:t>19/05/2023</a:t>
            </a:fld>
            <a:endParaRPr lang="it-IT" altLang="it-IT" sz="1100"/>
          </a:p>
        </p:txBody>
      </p:sp>
      <p:sp>
        <p:nvSpPr>
          <p:cNvPr id="6147" name="Segnaposto piè di pagina 5">
            <a:extLst>
              <a:ext uri="{FF2B5EF4-FFF2-40B4-BE49-F238E27FC236}">
                <a16:creationId xmlns:a16="http://schemas.microsoft.com/office/drawing/2014/main" id="{8D82F97D-1807-2153-3926-9346D5CE9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6148" name="Segnaposto numero diapositiva 6">
            <a:extLst>
              <a:ext uri="{FF2B5EF4-FFF2-40B4-BE49-F238E27FC236}">
                <a16:creationId xmlns:a16="http://schemas.microsoft.com/office/drawing/2014/main" id="{E8BAAE7B-9500-0E77-9A68-9B9171CDE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D0031A8B-4720-4115-A00D-CB10E797A4FC}" type="slidenum">
              <a:rPr lang="it-IT" altLang="it-IT" sz="1100" smtClean="0"/>
              <a:pPr/>
              <a:t>11</a:t>
            </a:fld>
            <a:endParaRPr lang="it-IT" altLang="it-IT" sz="1100"/>
          </a:p>
        </p:txBody>
      </p:sp>
      <p:sp>
        <p:nvSpPr>
          <p:cNvPr id="6150" name="Rectangle 8">
            <a:extLst>
              <a:ext uri="{FF2B5EF4-FFF2-40B4-BE49-F238E27FC236}">
                <a16:creationId xmlns:a16="http://schemas.microsoft.com/office/drawing/2014/main" id="{E13AC70D-96D9-986D-8473-05A63C54C6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4213" y="630238"/>
            <a:ext cx="18415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it-IT" altLang="it-IT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5776EAB8-782B-D54E-F98B-83B73D121545}"/>
              </a:ext>
            </a:extLst>
          </p:cNvPr>
          <p:cNvSpPr txBox="1"/>
          <p:nvPr/>
        </p:nvSpPr>
        <p:spPr>
          <a:xfrm>
            <a:off x="2878107" y="473692"/>
            <a:ext cx="3370293" cy="5790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800" dirty="0">
                <a:solidFill>
                  <a:srgbClr val="000000"/>
                </a:solidFill>
              </a:rPr>
              <a:t>Vision Transformer</a:t>
            </a:r>
            <a:endParaRPr lang="en-GB" sz="1800" dirty="0">
              <a:solidFill>
                <a:srgbClr val="000000"/>
              </a:solidFill>
            </a:endParaRPr>
          </a:p>
        </p:txBody>
      </p:sp>
      <p:pic>
        <p:nvPicPr>
          <p:cNvPr id="11" name="Immagine 10" descr="Immagine che contiene testo, schermata, grafica, Elementi grafici&#10;&#10;Descrizione generata automaticamente">
            <a:extLst>
              <a:ext uri="{FF2B5EF4-FFF2-40B4-BE49-F238E27FC236}">
                <a16:creationId xmlns:a16="http://schemas.microsoft.com/office/drawing/2014/main" id="{A3C8D7AB-191F-73AF-7565-67DA029E7BC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15" t="2770" r="4447" b="1758"/>
          <a:stretch/>
        </p:blipFill>
        <p:spPr>
          <a:xfrm>
            <a:off x="1764337" y="1224955"/>
            <a:ext cx="5158125" cy="3888432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B4A32557-DBEB-EE7E-AA18-3AE9A3102BAB}"/>
              </a:ext>
            </a:extLst>
          </p:cNvPr>
          <p:cNvSpPr txBox="1"/>
          <p:nvPr/>
        </p:nvSpPr>
        <p:spPr>
          <a:xfrm>
            <a:off x="1072952" y="5337706"/>
            <a:ext cx="73852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 err="1">
                <a:solidFill>
                  <a:srgbClr val="000000"/>
                </a:solidFill>
              </a:rPr>
              <a:t>Dosovitskiy</a:t>
            </a:r>
            <a:r>
              <a:rPr lang="en-GB" sz="1400" dirty="0">
                <a:solidFill>
                  <a:srgbClr val="000000"/>
                </a:solidFill>
              </a:rPr>
              <a:t>, A., Beyer, L., Kolesnikov, A. </a:t>
            </a:r>
            <a:r>
              <a:rPr lang="en-GB" sz="1400" i="1" dirty="0">
                <a:solidFill>
                  <a:srgbClr val="000000"/>
                </a:solidFill>
              </a:rPr>
              <a:t>et al., </a:t>
            </a:r>
            <a:r>
              <a:rPr lang="en-GB" sz="1400" dirty="0">
                <a:solidFill>
                  <a:srgbClr val="000000"/>
                </a:solidFill>
              </a:rPr>
              <a:t>2020. </a:t>
            </a:r>
            <a:r>
              <a:rPr lang="en-GB" sz="1400" b="1" dirty="0">
                <a:solidFill>
                  <a:srgbClr val="000000"/>
                </a:solidFill>
              </a:rPr>
              <a:t>An Image is Worth 16x16 Words: Transformers for Image Recognition at Scale</a:t>
            </a:r>
            <a:r>
              <a:rPr lang="en-GB" sz="1400" dirty="0">
                <a:solidFill>
                  <a:srgbClr val="000000"/>
                </a:solidFill>
              </a:rPr>
              <a:t>, arXiv:2010.11929v2</a:t>
            </a:r>
          </a:p>
        </p:txBody>
      </p:sp>
    </p:spTree>
    <p:extLst>
      <p:ext uri="{BB962C8B-B14F-4D97-AF65-F5344CB8AC3E}">
        <p14:creationId xmlns:p14="http://schemas.microsoft.com/office/powerpoint/2010/main" val="1983521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egnaposto data 3">
            <a:extLst>
              <a:ext uri="{FF2B5EF4-FFF2-40B4-BE49-F238E27FC236}">
                <a16:creationId xmlns:a16="http://schemas.microsoft.com/office/drawing/2014/main" id="{89F239C3-1771-5E40-418C-68B34C600A68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9E582260-007F-4969-8198-F6C9C1A10CB4}" type="datetime1">
              <a:rPr lang="it-IT" altLang="it-IT" sz="1100"/>
              <a:pPr/>
              <a:t>19/05/2023</a:t>
            </a:fld>
            <a:endParaRPr lang="it-IT" altLang="it-IT" sz="1100"/>
          </a:p>
        </p:txBody>
      </p:sp>
      <p:sp>
        <p:nvSpPr>
          <p:cNvPr id="8195" name="Segnaposto piè di pagina 4">
            <a:extLst>
              <a:ext uri="{FF2B5EF4-FFF2-40B4-BE49-F238E27FC236}">
                <a16:creationId xmlns:a16="http://schemas.microsoft.com/office/drawing/2014/main" id="{33EE81AF-2BDE-6422-00EF-765BFCD88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8196" name="Segnaposto numero diapositiva 5">
            <a:extLst>
              <a:ext uri="{FF2B5EF4-FFF2-40B4-BE49-F238E27FC236}">
                <a16:creationId xmlns:a16="http://schemas.microsoft.com/office/drawing/2014/main" id="{2384839B-14AF-3709-A337-B8EEF9740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A5A0298B-8610-43D9-B58F-136B4E052372}" type="slidenum">
              <a:rPr lang="it-IT" altLang="it-IT" sz="1100" smtClean="0"/>
              <a:pPr/>
              <a:t>12</a:t>
            </a:fld>
            <a:endParaRPr lang="it-IT" altLang="it-IT" sz="1100"/>
          </a:p>
        </p:txBody>
      </p:sp>
      <p:sp>
        <p:nvSpPr>
          <p:cNvPr id="8197" name="Rectangle 2">
            <a:extLst>
              <a:ext uri="{FF2B5EF4-FFF2-40B4-BE49-F238E27FC236}">
                <a16:creationId xmlns:a16="http://schemas.microsoft.com/office/drawing/2014/main" id="{40621EC2-CD26-9DDE-5482-6088DF20FFA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6013" y="409575"/>
            <a:ext cx="7416800" cy="504825"/>
          </a:xfrm>
        </p:spPr>
        <p:txBody>
          <a:bodyPr/>
          <a:lstStyle/>
          <a:p>
            <a:pPr eaLnBrk="1" hangingPunct="1"/>
            <a:r>
              <a:rPr lang="it-IT" altLang="it-IT" sz="2200" b="0" dirty="0"/>
              <a:t>Attention</a:t>
            </a:r>
          </a:p>
        </p:txBody>
      </p:sp>
      <p:pic>
        <p:nvPicPr>
          <p:cNvPr id="3" name="Immagine 2" descr="Immagine che contiene testo, schermata, diagramma, design&#10;&#10;Descrizione generata automaticamente">
            <a:extLst>
              <a:ext uri="{FF2B5EF4-FFF2-40B4-BE49-F238E27FC236}">
                <a16:creationId xmlns:a16="http://schemas.microsoft.com/office/drawing/2014/main" id="{11C50729-F290-04E2-6500-B1A3255913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136" y="1988840"/>
            <a:ext cx="5076912" cy="3202806"/>
          </a:xfrm>
          <a:prstGeom prst="rect">
            <a:avLst/>
          </a:prstGeom>
        </p:spPr>
      </p:pic>
      <p:grpSp>
        <p:nvGrpSpPr>
          <p:cNvPr id="13" name="Gruppo 12">
            <a:extLst>
              <a:ext uri="{FF2B5EF4-FFF2-40B4-BE49-F238E27FC236}">
                <a16:creationId xmlns:a16="http://schemas.microsoft.com/office/drawing/2014/main" id="{F7940B9B-9393-58F1-D1B2-CA4A91003265}"/>
              </a:ext>
            </a:extLst>
          </p:cNvPr>
          <p:cNvGrpSpPr/>
          <p:nvPr/>
        </p:nvGrpSpPr>
        <p:grpSpPr>
          <a:xfrm>
            <a:off x="5515216" y="1484784"/>
            <a:ext cx="3466649" cy="4373674"/>
            <a:chOff x="5515216" y="908720"/>
            <a:chExt cx="3466649" cy="4373674"/>
          </a:xfrm>
        </p:grpSpPr>
        <p:pic>
          <p:nvPicPr>
            <p:cNvPr id="5" name="Immagine 4" descr="Immagine che contiene diagramma, Rettangolo, schermata, quadrato&#10;&#10;Descrizione generata automaticamente">
              <a:extLst>
                <a:ext uri="{FF2B5EF4-FFF2-40B4-BE49-F238E27FC236}">
                  <a16:creationId xmlns:a16="http://schemas.microsoft.com/office/drawing/2014/main" id="{903D06C4-A5E4-5379-50E3-521154CF6F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08" t="3500" r="6014" b="4082"/>
            <a:stretch/>
          </p:blipFill>
          <p:spPr>
            <a:xfrm>
              <a:off x="5868144" y="908720"/>
              <a:ext cx="2952328" cy="3528392"/>
            </a:xfrm>
            <a:prstGeom prst="rect">
              <a:avLst/>
            </a:prstGeom>
          </p:spPr>
        </p:pic>
        <p:grpSp>
          <p:nvGrpSpPr>
            <p:cNvPr id="12" name="Gruppo 11">
              <a:extLst>
                <a:ext uri="{FF2B5EF4-FFF2-40B4-BE49-F238E27FC236}">
                  <a16:creationId xmlns:a16="http://schemas.microsoft.com/office/drawing/2014/main" id="{22F9AAAC-587B-E7A3-2F5D-E78476CBE6F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515216" y="4508735"/>
              <a:ext cx="3466649" cy="773659"/>
              <a:chOff x="5162289" y="4820926"/>
              <a:chExt cx="4007433" cy="894347"/>
            </a:xfrm>
          </p:grpSpPr>
          <p:pic>
            <p:nvPicPr>
              <p:cNvPr id="10" name="Immagine 9" descr="Immagine che contiene diagramma, schermata, linea, design&#10;&#10;Descrizione generata automaticamente">
                <a:extLst>
                  <a:ext uri="{FF2B5EF4-FFF2-40B4-BE49-F238E27FC236}">
                    <a16:creationId xmlns:a16="http://schemas.microsoft.com/office/drawing/2014/main" id="{A7A920FE-2F8D-B5AC-DC65-EBB59AF4F60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459" r="12786" b="34178"/>
              <a:stretch/>
            </p:blipFill>
            <p:spPr>
              <a:xfrm>
                <a:off x="5162289" y="4822230"/>
                <a:ext cx="2592288" cy="893043"/>
              </a:xfrm>
              <a:prstGeom prst="rect">
                <a:avLst/>
              </a:prstGeom>
            </p:spPr>
          </p:pic>
          <p:pic>
            <p:nvPicPr>
              <p:cNvPr id="11" name="Immagine 10" descr="Immagine che contiene diagramma, schermata, linea, design&#10;&#10;Descrizione generata automaticamente">
                <a:extLst>
                  <a:ext uri="{FF2B5EF4-FFF2-40B4-BE49-F238E27FC236}">
                    <a16:creationId xmlns:a16="http://schemas.microsoft.com/office/drawing/2014/main" id="{B6E9B7D5-F92D-4ECC-8FCD-E281133FBDE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537" t="66302" r="66723" b="1715"/>
              <a:stretch/>
            </p:blipFill>
            <p:spPr>
              <a:xfrm>
                <a:off x="7761002" y="4820926"/>
                <a:ext cx="1408720" cy="893043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8947091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egnaposto data 3">
            <a:extLst>
              <a:ext uri="{FF2B5EF4-FFF2-40B4-BE49-F238E27FC236}">
                <a16:creationId xmlns:a16="http://schemas.microsoft.com/office/drawing/2014/main" id="{89F239C3-1771-5E40-418C-68B34C600A68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9E582260-007F-4969-8198-F6C9C1A10CB4}" type="datetime1">
              <a:rPr lang="it-IT" altLang="it-IT" sz="1100"/>
              <a:pPr/>
              <a:t>19/05/2023</a:t>
            </a:fld>
            <a:endParaRPr lang="it-IT" altLang="it-IT" sz="1100"/>
          </a:p>
        </p:txBody>
      </p:sp>
      <p:sp>
        <p:nvSpPr>
          <p:cNvPr id="8195" name="Segnaposto piè di pagina 4">
            <a:extLst>
              <a:ext uri="{FF2B5EF4-FFF2-40B4-BE49-F238E27FC236}">
                <a16:creationId xmlns:a16="http://schemas.microsoft.com/office/drawing/2014/main" id="{33EE81AF-2BDE-6422-00EF-765BFCD88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8196" name="Segnaposto numero diapositiva 5">
            <a:extLst>
              <a:ext uri="{FF2B5EF4-FFF2-40B4-BE49-F238E27FC236}">
                <a16:creationId xmlns:a16="http://schemas.microsoft.com/office/drawing/2014/main" id="{2384839B-14AF-3709-A337-B8EEF9740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A5A0298B-8610-43D9-B58F-136B4E052372}" type="slidenum">
              <a:rPr lang="it-IT" altLang="it-IT" sz="1100" smtClean="0"/>
              <a:pPr/>
              <a:t>13</a:t>
            </a:fld>
            <a:endParaRPr lang="it-IT" altLang="it-IT" sz="1100"/>
          </a:p>
        </p:txBody>
      </p:sp>
      <p:sp>
        <p:nvSpPr>
          <p:cNvPr id="8197" name="Rectangle 2">
            <a:extLst>
              <a:ext uri="{FF2B5EF4-FFF2-40B4-BE49-F238E27FC236}">
                <a16:creationId xmlns:a16="http://schemas.microsoft.com/office/drawing/2014/main" id="{40621EC2-CD26-9DDE-5482-6088DF20FFA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6013" y="409575"/>
            <a:ext cx="7416800" cy="504825"/>
          </a:xfrm>
        </p:spPr>
        <p:txBody>
          <a:bodyPr/>
          <a:lstStyle/>
          <a:p>
            <a:pPr eaLnBrk="1" hangingPunct="1"/>
            <a:r>
              <a:rPr lang="it-IT" altLang="it-IT" sz="2200" b="0" dirty="0"/>
              <a:t>Attention</a:t>
            </a:r>
          </a:p>
        </p:txBody>
      </p:sp>
      <p:pic>
        <p:nvPicPr>
          <p:cNvPr id="7" name="Immagine 6" descr="Immagine che contiene testo, schermata, diagramma, design&#10;&#10;Descrizione generata automaticamente">
            <a:extLst>
              <a:ext uri="{FF2B5EF4-FFF2-40B4-BE49-F238E27FC236}">
                <a16:creationId xmlns:a16="http://schemas.microsoft.com/office/drawing/2014/main" id="{F4982A24-AEBE-FBF8-E4BE-E02380F9EB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620" y="1408838"/>
            <a:ext cx="6840760" cy="4040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5904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egnaposto data 3">
            <a:extLst>
              <a:ext uri="{FF2B5EF4-FFF2-40B4-BE49-F238E27FC236}">
                <a16:creationId xmlns:a16="http://schemas.microsoft.com/office/drawing/2014/main" id="{89F239C3-1771-5E40-418C-68B34C600A68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9E582260-007F-4969-8198-F6C9C1A10CB4}" type="datetime1">
              <a:rPr lang="it-IT" altLang="it-IT" sz="1100"/>
              <a:pPr/>
              <a:t>19/05/2023</a:t>
            </a:fld>
            <a:endParaRPr lang="it-IT" altLang="it-IT" sz="1100"/>
          </a:p>
        </p:txBody>
      </p:sp>
      <p:sp>
        <p:nvSpPr>
          <p:cNvPr id="8195" name="Segnaposto piè di pagina 4">
            <a:extLst>
              <a:ext uri="{FF2B5EF4-FFF2-40B4-BE49-F238E27FC236}">
                <a16:creationId xmlns:a16="http://schemas.microsoft.com/office/drawing/2014/main" id="{33EE81AF-2BDE-6422-00EF-765BFCD88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8196" name="Segnaposto numero diapositiva 5">
            <a:extLst>
              <a:ext uri="{FF2B5EF4-FFF2-40B4-BE49-F238E27FC236}">
                <a16:creationId xmlns:a16="http://schemas.microsoft.com/office/drawing/2014/main" id="{2384839B-14AF-3709-A337-B8EEF9740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A5A0298B-8610-43D9-B58F-136B4E052372}" type="slidenum">
              <a:rPr lang="it-IT" altLang="it-IT" sz="1100" smtClean="0"/>
              <a:pPr/>
              <a:t>14</a:t>
            </a:fld>
            <a:endParaRPr lang="it-IT" altLang="it-IT" sz="1100"/>
          </a:p>
        </p:txBody>
      </p:sp>
      <p:sp>
        <p:nvSpPr>
          <p:cNvPr id="8197" name="Rectangle 2">
            <a:extLst>
              <a:ext uri="{FF2B5EF4-FFF2-40B4-BE49-F238E27FC236}">
                <a16:creationId xmlns:a16="http://schemas.microsoft.com/office/drawing/2014/main" id="{40621EC2-CD26-9DDE-5482-6088DF20FFA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6013" y="409575"/>
            <a:ext cx="7416800" cy="504825"/>
          </a:xfrm>
        </p:spPr>
        <p:txBody>
          <a:bodyPr/>
          <a:lstStyle/>
          <a:p>
            <a:pPr eaLnBrk="1" hangingPunct="1"/>
            <a:r>
              <a:rPr lang="it-IT" altLang="it-IT" sz="2200" b="0" dirty="0"/>
              <a:t>Attention</a:t>
            </a:r>
          </a:p>
        </p:txBody>
      </p:sp>
      <p:pic>
        <p:nvPicPr>
          <p:cNvPr id="3" name="Immagine 2" descr="Immagine che contiene testo, schermata, Carattere, linea&#10;&#10;Descrizione generata automaticamente">
            <a:extLst>
              <a:ext uri="{FF2B5EF4-FFF2-40B4-BE49-F238E27FC236}">
                <a16:creationId xmlns:a16="http://schemas.microsoft.com/office/drawing/2014/main" id="{3A78E065-526C-8E44-11E5-1ADA11BC6B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0" y="1137091"/>
            <a:ext cx="2509604" cy="4583818"/>
          </a:xfrm>
          <a:prstGeom prst="rect">
            <a:avLst/>
          </a:prstGeom>
        </p:spPr>
      </p:pic>
      <p:pic>
        <p:nvPicPr>
          <p:cNvPr id="6" name="Immagine 5" descr="Immagine che contiene schizzo, disegno&#10;&#10;Descrizione generata automaticamente">
            <a:extLst>
              <a:ext uri="{FF2B5EF4-FFF2-40B4-BE49-F238E27FC236}">
                <a16:creationId xmlns:a16="http://schemas.microsoft.com/office/drawing/2014/main" id="{E2CCA027-FCA5-4ABA-5FAD-65C6C8DFCB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553369"/>
            <a:ext cx="5751946" cy="3954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8288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egnaposto data 3">
            <a:extLst>
              <a:ext uri="{FF2B5EF4-FFF2-40B4-BE49-F238E27FC236}">
                <a16:creationId xmlns:a16="http://schemas.microsoft.com/office/drawing/2014/main" id="{89F239C3-1771-5E40-418C-68B34C600A68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9E582260-007F-4969-8198-F6C9C1A10CB4}" type="datetime1">
              <a:rPr lang="it-IT" altLang="it-IT" sz="1100"/>
              <a:pPr/>
              <a:t>19/05/2023</a:t>
            </a:fld>
            <a:endParaRPr lang="it-IT" altLang="it-IT" sz="1100"/>
          </a:p>
        </p:txBody>
      </p:sp>
      <p:sp>
        <p:nvSpPr>
          <p:cNvPr id="8195" name="Segnaposto piè di pagina 4">
            <a:extLst>
              <a:ext uri="{FF2B5EF4-FFF2-40B4-BE49-F238E27FC236}">
                <a16:creationId xmlns:a16="http://schemas.microsoft.com/office/drawing/2014/main" id="{33EE81AF-2BDE-6422-00EF-765BFCD88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8196" name="Segnaposto numero diapositiva 5">
            <a:extLst>
              <a:ext uri="{FF2B5EF4-FFF2-40B4-BE49-F238E27FC236}">
                <a16:creationId xmlns:a16="http://schemas.microsoft.com/office/drawing/2014/main" id="{2384839B-14AF-3709-A337-B8EEF9740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A5A0298B-8610-43D9-B58F-136B4E052372}" type="slidenum">
              <a:rPr lang="it-IT" altLang="it-IT" sz="1100" smtClean="0"/>
              <a:pPr/>
              <a:t>15</a:t>
            </a:fld>
            <a:endParaRPr lang="it-IT" altLang="it-IT" sz="1100"/>
          </a:p>
        </p:txBody>
      </p:sp>
      <p:sp>
        <p:nvSpPr>
          <p:cNvPr id="8197" name="Rectangle 2">
            <a:extLst>
              <a:ext uri="{FF2B5EF4-FFF2-40B4-BE49-F238E27FC236}">
                <a16:creationId xmlns:a16="http://schemas.microsoft.com/office/drawing/2014/main" id="{40621EC2-CD26-9DDE-5482-6088DF20FFA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6013" y="409575"/>
            <a:ext cx="7416800" cy="504825"/>
          </a:xfrm>
        </p:spPr>
        <p:txBody>
          <a:bodyPr/>
          <a:lstStyle/>
          <a:p>
            <a:pPr eaLnBrk="1" hangingPunct="1"/>
            <a:r>
              <a:rPr lang="it-IT" altLang="it-IT" sz="2200" b="0" dirty="0"/>
              <a:t>Attention</a:t>
            </a:r>
          </a:p>
        </p:txBody>
      </p:sp>
      <p:pic>
        <p:nvPicPr>
          <p:cNvPr id="8" name="Immagine 7" descr="Immagine che contiene diagramma, Piano, testo, Disegno tecnico&#10;&#10;Descrizione generata automaticamente">
            <a:extLst>
              <a:ext uri="{FF2B5EF4-FFF2-40B4-BE49-F238E27FC236}">
                <a16:creationId xmlns:a16="http://schemas.microsoft.com/office/drawing/2014/main" id="{23B5AA08-78D2-48A6-2426-3D54B16A9A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340768"/>
            <a:ext cx="7704856" cy="4436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0016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0718AF8-7E2F-15FB-0613-05DE374483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404B74E-706E-4074-8DE3-5C80FFF5ABB8}" type="datetime1">
              <a:rPr lang="it-IT" altLang="it-IT" smtClean="0"/>
              <a:pPr>
                <a:defRPr/>
              </a:pPr>
              <a:t>19/05/2023</a:t>
            </a:fld>
            <a:endParaRPr lang="it-IT" alt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A98DC59-042E-6840-11B8-F4F3B0133B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altLang="it-IT"/>
              <a:t>nnAttention U-net for Brain Tumor Segmentation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E17147C-3713-80B5-DD82-F35BE5A28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 altLang="it-IT"/>
              <a:t>Pagina </a:t>
            </a:r>
            <a:fld id="{1B09309E-0327-4DE0-AB98-CA3069887DCE}" type="slidenum">
              <a:rPr lang="it-IT" altLang="it-IT" smtClean="0"/>
              <a:pPr>
                <a:defRPr/>
              </a:pPr>
              <a:t>16</a:t>
            </a:fld>
            <a:endParaRPr lang="it-IT" altLang="it-IT"/>
          </a:p>
        </p:txBody>
      </p:sp>
      <p:grpSp>
        <p:nvGrpSpPr>
          <p:cNvPr id="7" name="Gruppo 6">
            <a:extLst>
              <a:ext uri="{FF2B5EF4-FFF2-40B4-BE49-F238E27FC236}">
                <a16:creationId xmlns:a16="http://schemas.microsoft.com/office/drawing/2014/main" id="{5D73D9FB-4720-59FE-DF2A-27104437BA3E}"/>
              </a:ext>
            </a:extLst>
          </p:cNvPr>
          <p:cNvGrpSpPr/>
          <p:nvPr/>
        </p:nvGrpSpPr>
        <p:grpSpPr>
          <a:xfrm>
            <a:off x="395536" y="1196637"/>
            <a:ext cx="7465351" cy="4349223"/>
            <a:chOff x="726149" y="1196637"/>
            <a:chExt cx="7465351" cy="4349223"/>
          </a:xfrm>
        </p:grpSpPr>
        <p:grpSp>
          <p:nvGrpSpPr>
            <p:cNvPr id="25" name="Gruppo 24">
              <a:extLst>
                <a:ext uri="{FF2B5EF4-FFF2-40B4-BE49-F238E27FC236}">
                  <a16:creationId xmlns:a16="http://schemas.microsoft.com/office/drawing/2014/main" id="{203D3C77-EB32-0AA1-55B2-B9904311237A}"/>
                </a:ext>
              </a:extLst>
            </p:cNvPr>
            <p:cNvGrpSpPr/>
            <p:nvPr/>
          </p:nvGrpSpPr>
          <p:grpSpPr>
            <a:xfrm>
              <a:off x="726149" y="2644740"/>
              <a:ext cx="2940483" cy="1771720"/>
              <a:chOff x="4852193" y="3721040"/>
              <a:chExt cx="2940483" cy="1771720"/>
            </a:xfrm>
          </p:grpSpPr>
          <p:pic>
            <p:nvPicPr>
              <p:cNvPr id="16" name="Elemento grafico 15" descr="Compasso da disegno contorno">
                <a:extLst>
                  <a:ext uri="{FF2B5EF4-FFF2-40B4-BE49-F238E27FC236}">
                    <a16:creationId xmlns:a16="http://schemas.microsoft.com/office/drawing/2014/main" id="{D8A92370-9AFC-EB0D-7C47-CB3E309BC4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6020956" y="3721040"/>
                <a:ext cx="1771720" cy="1771720"/>
              </a:xfrm>
              <a:prstGeom prst="rect">
                <a:avLst/>
              </a:prstGeom>
            </p:spPr>
          </p:pic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DFE8254F-20A2-AB2A-4431-506A35CD2320}"/>
                  </a:ext>
                </a:extLst>
              </p:cNvPr>
              <p:cNvSpPr txBox="1"/>
              <p:nvPr/>
            </p:nvSpPr>
            <p:spPr>
              <a:xfrm>
                <a:off x="4852193" y="4686300"/>
                <a:ext cx="28956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2000" dirty="0">
                    <a:solidFill>
                      <a:srgbClr val="000000"/>
                    </a:solidFill>
                  </a:rPr>
                  <a:t>SOTA</a:t>
                </a:r>
                <a:endParaRPr lang="en-GB" sz="2000" dirty="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24" name="Gruppo 23">
              <a:extLst>
                <a:ext uri="{FF2B5EF4-FFF2-40B4-BE49-F238E27FC236}">
                  <a16:creationId xmlns:a16="http://schemas.microsoft.com/office/drawing/2014/main" id="{2CC0DAFF-C7B8-5035-F85B-67E420948A99}"/>
                </a:ext>
              </a:extLst>
            </p:cNvPr>
            <p:cNvGrpSpPr/>
            <p:nvPr/>
          </p:nvGrpSpPr>
          <p:grpSpPr>
            <a:xfrm>
              <a:off x="5295900" y="4122725"/>
              <a:ext cx="2895600" cy="1423135"/>
              <a:chOff x="1547664" y="2838023"/>
              <a:chExt cx="2895600" cy="1423135"/>
            </a:xfrm>
          </p:grpSpPr>
          <p:pic>
            <p:nvPicPr>
              <p:cNvPr id="22" name="Elemento grafico 21" descr="Lampadina e ingranaggio contorno">
                <a:extLst>
                  <a:ext uri="{FF2B5EF4-FFF2-40B4-BE49-F238E27FC236}">
                    <a16:creationId xmlns:a16="http://schemas.microsoft.com/office/drawing/2014/main" id="{F7417D42-0184-67A1-DEB6-7320F9D1B9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2538991" y="2838023"/>
                <a:ext cx="1371253" cy="1371253"/>
              </a:xfrm>
              <a:prstGeom prst="rect">
                <a:avLst/>
              </a:prstGeom>
            </p:spPr>
          </p:pic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5979591F-1163-274A-E884-B46999BDCED2}"/>
                  </a:ext>
                </a:extLst>
              </p:cNvPr>
              <p:cNvSpPr txBox="1"/>
              <p:nvPr/>
            </p:nvSpPr>
            <p:spPr>
              <a:xfrm>
                <a:off x="1547664" y="3861048"/>
                <a:ext cx="28956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2000" dirty="0" err="1">
                    <a:solidFill>
                      <a:srgbClr val="000000"/>
                    </a:solidFill>
                  </a:rPr>
                  <a:t>proposed</a:t>
                </a:r>
                <a:r>
                  <a:rPr lang="it-IT" sz="2000" dirty="0">
                    <a:solidFill>
                      <a:srgbClr val="000000"/>
                    </a:solidFill>
                  </a:rPr>
                  <a:t> </a:t>
                </a:r>
                <a:r>
                  <a:rPr lang="it-IT" sz="2000" dirty="0" err="1">
                    <a:solidFill>
                      <a:srgbClr val="000000"/>
                    </a:solidFill>
                  </a:rPr>
                  <a:t>solution</a:t>
                </a:r>
                <a:endParaRPr lang="en-GB" sz="2000" dirty="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23" name="Gruppo 22">
              <a:extLst>
                <a:ext uri="{FF2B5EF4-FFF2-40B4-BE49-F238E27FC236}">
                  <a16:creationId xmlns:a16="http://schemas.microsoft.com/office/drawing/2014/main" id="{79C7007F-66A6-2443-B10A-B38FB895B833}"/>
                </a:ext>
              </a:extLst>
            </p:cNvPr>
            <p:cNvGrpSpPr/>
            <p:nvPr/>
          </p:nvGrpSpPr>
          <p:grpSpPr>
            <a:xfrm>
              <a:off x="4413126" y="1196637"/>
              <a:ext cx="3074981" cy="1838989"/>
              <a:chOff x="1216825" y="1329169"/>
              <a:chExt cx="3074981" cy="1838989"/>
            </a:xfrm>
          </p:grpSpPr>
          <p:pic>
            <p:nvPicPr>
              <p:cNvPr id="14" name="Elemento grafico 13" descr="Punto interrogativo con riempimento a tinta unita">
                <a:extLst>
                  <a:ext uri="{FF2B5EF4-FFF2-40B4-BE49-F238E27FC236}">
                    <a16:creationId xmlns:a16="http://schemas.microsoft.com/office/drawing/2014/main" id="{792B9D46-2EA9-6696-130B-F1A5AF23ED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alphaModFix/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 rot="2120586">
                <a:off x="1216825" y="1329169"/>
                <a:ext cx="1838989" cy="1838989"/>
              </a:xfrm>
              <a:prstGeom prst="rect">
                <a:avLst/>
              </a:prstGeom>
            </p:spPr>
          </p:pic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645A0CBE-4CC5-2F0C-19CC-59072FA8B251}"/>
                  </a:ext>
                </a:extLst>
              </p:cNvPr>
              <p:cNvSpPr txBox="1"/>
              <p:nvPr/>
            </p:nvSpPr>
            <p:spPr>
              <a:xfrm>
                <a:off x="1396206" y="1771590"/>
                <a:ext cx="28956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2000" dirty="0">
                    <a:solidFill>
                      <a:srgbClr val="000000"/>
                    </a:solidFill>
                  </a:rPr>
                  <a:t>the problem</a:t>
                </a:r>
                <a:endParaRPr lang="en-GB" sz="2000" dirty="0">
                  <a:solidFill>
                    <a:srgbClr val="000000"/>
                  </a:solidFill>
                </a:endParaRPr>
              </a:p>
            </p:txBody>
          </p:sp>
        </p:grp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FB481D7E-DD86-6161-ECB8-9BE454E9B9C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6013" y="404813"/>
            <a:ext cx="7416800" cy="509587"/>
          </a:xfrm>
        </p:spPr>
        <p:txBody>
          <a:bodyPr/>
          <a:lstStyle/>
          <a:p>
            <a:pPr eaLnBrk="1" hangingPunct="1"/>
            <a:r>
              <a:rPr lang="it-IT" altLang="it-IT" dirty="0" err="1"/>
              <a:t>Main</a:t>
            </a:r>
            <a:r>
              <a:rPr lang="it-IT" altLang="it-IT" dirty="0"/>
              <a:t> Work</a:t>
            </a:r>
          </a:p>
        </p:txBody>
      </p:sp>
    </p:spTree>
    <p:extLst>
      <p:ext uri="{BB962C8B-B14F-4D97-AF65-F5344CB8AC3E}">
        <p14:creationId xmlns:p14="http://schemas.microsoft.com/office/powerpoint/2010/main" val="17244034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egnaposto data 4">
            <a:extLst>
              <a:ext uri="{FF2B5EF4-FFF2-40B4-BE49-F238E27FC236}">
                <a16:creationId xmlns:a16="http://schemas.microsoft.com/office/drawing/2014/main" id="{71765A47-F81D-ED19-AD12-9CA54E5A52FD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F3EF1D73-FA2A-47D8-8A51-DA34ADCF152B}" type="datetime1">
              <a:rPr lang="it-IT" altLang="it-IT" sz="1100"/>
              <a:pPr/>
              <a:t>19/05/2023</a:t>
            </a:fld>
            <a:endParaRPr lang="it-IT" altLang="it-IT" sz="1100"/>
          </a:p>
        </p:txBody>
      </p:sp>
      <p:sp>
        <p:nvSpPr>
          <p:cNvPr id="6147" name="Segnaposto piè di pagina 5">
            <a:extLst>
              <a:ext uri="{FF2B5EF4-FFF2-40B4-BE49-F238E27FC236}">
                <a16:creationId xmlns:a16="http://schemas.microsoft.com/office/drawing/2014/main" id="{8D82F97D-1807-2153-3926-9346D5CE9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6148" name="Segnaposto numero diapositiva 6">
            <a:extLst>
              <a:ext uri="{FF2B5EF4-FFF2-40B4-BE49-F238E27FC236}">
                <a16:creationId xmlns:a16="http://schemas.microsoft.com/office/drawing/2014/main" id="{E8BAAE7B-9500-0E77-9A68-9B9171CDE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D0031A8B-4720-4115-A00D-CB10E797A4FC}" type="slidenum">
              <a:rPr lang="it-IT" altLang="it-IT" sz="1100" smtClean="0"/>
              <a:pPr/>
              <a:t>17</a:t>
            </a:fld>
            <a:endParaRPr lang="it-IT" altLang="it-IT" sz="1100"/>
          </a:p>
        </p:txBody>
      </p:sp>
      <p:sp>
        <p:nvSpPr>
          <p:cNvPr id="6149" name="Rectangle 2">
            <a:extLst>
              <a:ext uri="{FF2B5EF4-FFF2-40B4-BE49-F238E27FC236}">
                <a16:creationId xmlns:a16="http://schemas.microsoft.com/office/drawing/2014/main" id="{1636EBAD-47B7-EAFD-180B-2864144EF45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6013" y="404813"/>
            <a:ext cx="7416800" cy="509587"/>
          </a:xfrm>
        </p:spPr>
        <p:txBody>
          <a:bodyPr/>
          <a:lstStyle/>
          <a:p>
            <a:pPr eaLnBrk="1" hangingPunct="1"/>
            <a:r>
              <a:rPr lang="it-IT" altLang="it-IT" dirty="0"/>
              <a:t>The problem</a:t>
            </a:r>
          </a:p>
        </p:txBody>
      </p:sp>
      <p:sp>
        <p:nvSpPr>
          <p:cNvPr id="6150" name="Rectangle 8">
            <a:extLst>
              <a:ext uri="{FF2B5EF4-FFF2-40B4-BE49-F238E27FC236}">
                <a16:creationId xmlns:a16="http://schemas.microsoft.com/office/drawing/2014/main" id="{E13AC70D-96D9-986D-8473-05A63C54C6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4213" y="630238"/>
            <a:ext cx="18415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it-IT" altLang="it-IT"/>
          </a:p>
        </p:txBody>
      </p:sp>
      <p:pic>
        <p:nvPicPr>
          <p:cNvPr id="4" name="Immagine 3" descr="Immagine che contiene testo, schermata, logo, Carattere&#10;&#10;Descrizione generata automaticamente">
            <a:extLst>
              <a:ext uri="{FF2B5EF4-FFF2-40B4-BE49-F238E27FC236}">
                <a16:creationId xmlns:a16="http://schemas.microsoft.com/office/drawing/2014/main" id="{AA5DBAE8-515B-B7E4-A87B-DB6142AA0E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593" y="2517374"/>
            <a:ext cx="8532813" cy="1823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1504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egnaposto data 4">
            <a:extLst>
              <a:ext uri="{FF2B5EF4-FFF2-40B4-BE49-F238E27FC236}">
                <a16:creationId xmlns:a16="http://schemas.microsoft.com/office/drawing/2014/main" id="{71765A47-F81D-ED19-AD12-9CA54E5A52FD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F3EF1D73-FA2A-47D8-8A51-DA34ADCF152B}" type="datetime1">
              <a:rPr lang="it-IT" altLang="it-IT" sz="1100"/>
              <a:pPr/>
              <a:t>20/05/2023</a:t>
            </a:fld>
            <a:endParaRPr lang="it-IT" altLang="it-IT" sz="1100"/>
          </a:p>
        </p:txBody>
      </p:sp>
      <p:sp>
        <p:nvSpPr>
          <p:cNvPr id="6147" name="Segnaposto piè di pagina 5">
            <a:extLst>
              <a:ext uri="{FF2B5EF4-FFF2-40B4-BE49-F238E27FC236}">
                <a16:creationId xmlns:a16="http://schemas.microsoft.com/office/drawing/2014/main" id="{8D82F97D-1807-2153-3926-9346D5CE9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6148" name="Segnaposto numero diapositiva 6">
            <a:extLst>
              <a:ext uri="{FF2B5EF4-FFF2-40B4-BE49-F238E27FC236}">
                <a16:creationId xmlns:a16="http://schemas.microsoft.com/office/drawing/2014/main" id="{E8BAAE7B-9500-0E77-9A68-9B9171CDE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D0031A8B-4720-4115-A00D-CB10E797A4FC}" type="slidenum">
              <a:rPr lang="it-IT" altLang="it-IT" sz="1100" smtClean="0"/>
              <a:pPr/>
              <a:t>18</a:t>
            </a:fld>
            <a:endParaRPr lang="it-IT" altLang="it-IT" sz="1100"/>
          </a:p>
        </p:txBody>
      </p:sp>
      <p:sp>
        <p:nvSpPr>
          <p:cNvPr id="6149" name="Rectangle 2">
            <a:extLst>
              <a:ext uri="{FF2B5EF4-FFF2-40B4-BE49-F238E27FC236}">
                <a16:creationId xmlns:a16="http://schemas.microsoft.com/office/drawing/2014/main" id="{1636EBAD-47B7-EAFD-180B-2864144EF45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6013" y="404813"/>
            <a:ext cx="7416800" cy="509587"/>
          </a:xfrm>
        </p:spPr>
        <p:txBody>
          <a:bodyPr/>
          <a:lstStyle/>
          <a:p>
            <a:pPr eaLnBrk="1" hangingPunct="1"/>
            <a:r>
              <a:rPr lang="it-IT" altLang="it-IT" dirty="0"/>
              <a:t>The problem</a:t>
            </a:r>
          </a:p>
        </p:txBody>
      </p:sp>
      <p:sp>
        <p:nvSpPr>
          <p:cNvPr id="6150" name="Rectangle 8">
            <a:extLst>
              <a:ext uri="{FF2B5EF4-FFF2-40B4-BE49-F238E27FC236}">
                <a16:creationId xmlns:a16="http://schemas.microsoft.com/office/drawing/2014/main" id="{E13AC70D-96D9-986D-8473-05A63C54C6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4213" y="630238"/>
            <a:ext cx="18415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it-IT" altLang="it-IT"/>
          </a:p>
        </p:txBody>
      </p:sp>
      <p:pic>
        <p:nvPicPr>
          <p:cNvPr id="8" name="Immagine 7" descr="Immagine che contiene schermata, arte&#10;&#10;Descrizione generata automaticamente">
            <a:extLst>
              <a:ext uri="{FF2B5EF4-FFF2-40B4-BE49-F238E27FC236}">
                <a16:creationId xmlns:a16="http://schemas.microsoft.com/office/drawing/2014/main" id="{D771A566-8E01-3886-DD00-E72C525BB8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23" y="2164816"/>
            <a:ext cx="8047554" cy="3208962"/>
          </a:xfrm>
          <a:prstGeom prst="rect">
            <a:avLst/>
          </a:prstGeom>
        </p:spPr>
      </p:pic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923E1408-982C-9702-C8D6-7F5389CB1DE0}"/>
              </a:ext>
            </a:extLst>
          </p:cNvPr>
          <p:cNvSpPr/>
          <p:nvPr/>
        </p:nvSpPr>
        <p:spPr bwMode="auto">
          <a:xfrm>
            <a:off x="335729" y="1991584"/>
            <a:ext cx="1198637" cy="346463"/>
          </a:xfrm>
          <a:prstGeom prst="roundRect">
            <a:avLst/>
          </a:prstGeom>
          <a:solidFill>
            <a:srgbClr val="EFD79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9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</a:rPr>
              <a:t>WHOLE TUMOR</a:t>
            </a:r>
            <a:endParaRPr kumimoji="0" lang="en-GB" sz="9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EB03C943-2FAB-E142-5E1E-F481B0F92E75}"/>
              </a:ext>
            </a:extLst>
          </p:cNvPr>
          <p:cNvSpPr/>
          <p:nvPr/>
        </p:nvSpPr>
        <p:spPr bwMode="auto">
          <a:xfrm>
            <a:off x="1904280" y="1991583"/>
            <a:ext cx="1198637" cy="346463"/>
          </a:xfrm>
          <a:prstGeom prst="roundRect">
            <a:avLst/>
          </a:prstGeom>
          <a:solidFill>
            <a:srgbClr val="BB8876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9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</a:rPr>
              <a:t>TUMOR CORE</a:t>
            </a:r>
            <a:endParaRPr kumimoji="0" lang="en-GB" sz="9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D234A08C-E18A-C7E7-6D96-71775ED651CB}"/>
              </a:ext>
            </a:extLst>
          </p:cNvPr>
          <p:cNvSpPr/>
          <p:nvPr/>
        </p:nvSpPr>
        <p:spPr bwMode="auto">
          <a:xfrm>
            <a:off x="3344440" y="1988840"/>
            <a:ext cx="1403731" cy="346463"/>
          </a:xfrm>
          <a:prstGeom prst="roundRect">
            <a:avLst/>
          </a:prstGeom>
          <a:solidFill>
            <a:srgbClr val="94DAE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9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</a:rPr>
              <a:t>ENHANCING TUMOR</a:t>
            </a:r>
            <a:endParaRPr kumimoji="0" lang="en-GB" sz="9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grpSp>
        <p:nvGrpSpPr>
          <p:cNvPr id="17" name="Gruppo 16">
            <a:extLst>
              <a:ext uri="{FF2B5EF4-FFF2-40B4-BE49-F238E27FC236}">
                <a16:creationId xmlns:a16="http://schemas.microsoft.com/office/drawing/2014/main" id="{6E2FEAD5-FD20-E5C3-3627-5D2B94A54BE5}"/>
              </a:ext>
            </a:extLst>
          </p:cNvPr>
          <p:cNvGrpSpPr>
            <a:grpSpLocks noChangeAspect="1"/>
          </p:cNvGrpSpPr>
          <p:nvPr/>
        </p:nvGrpSpPr>
        <p:grpSpPr>
          <a:xfrm>
            <a:off x="7740352" y="2709288"/>
            <a:ext cx="1206676" cy="2120017"/>
            <a:chOff x="6004121" y="1127679"/>
            <a:chExt cx="1206676" cy="2120017"/>
          </a:xfrm>
        </p:grpSpPr>
        <p:sp>
          <p:nvSpPr>
            <p:cNvPr id="13" name="Rettangolo con angoli arrotondati 12">
              <a:extLst>
                <a:ext uri="{FF2B5EF4-FFF2-40B4-BE49-F238E27FC236}">
                  <a16:creationId xmlns:a16="http://schemas.microsoft.com/office/drawing/2014/main" id="{1CDE1849-6760-DC26-2310-F65CF960DD08}"/>
                </a:ext>
              </a:extLst>
            </p:cNvPr>
            <p:cNvSpPr/>
            <p:nvPr/>
          </p:nvSpPr>
          <p:spPr bwMode="auto">
            <a:xfrm>
              <a:off x="6012160" y="1127679"/>
              <a:ext cx="1198637" cy="346463"/>
            </a:xfrm>
            <a:prstGeom prst="roundRect">
              <a:avLst/>
            </a:prstGeom>
            <a:solidFill>
              <a:srgbClr val="EFD799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it-IT" sz="9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ＭＳ Ｐゴシック" panose="020B0600070205080204" pitchFamily="34" charset="-128"/>
                </a:rPr>
                <a:t>EDEMA</a:t>
              </a:r>
              <a:endParaRPr kumimoji="0" lang="en-GB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4" name="Rettangolo con angoli arrotondati 13">
              <a:extLst>
                <a:ext uri="{FF2B5EF4-FFF2-40B4-BE49-F238E27FC236}">
                  <a16:creationId xmlns:a16="http://schemas.microsoft.com/office/drawing/2014/main" id="{E63F988D-9F29-7AA4-8066-C321F6550533}"/>
                </a:ext>
              </a:extLst>
            </p:cNvPr>
            <p:cNvSpPr/>
            <p:nvPr/>
          </p:nvSpPr>
          <p:spPr bwMode="auto">
            <a:xfrm>
              <a:off x="6004121" y="1685973"/>
              <a:ext cx="1198637" cy="346463"/>
            </a:xfrm>
            <a:prstGeom prst="roundRect">
              <a:avLst/>
            </a:prstGeom>
            <a:solidFill>
              <a:srgbClr val="BB8876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it-IT" sz="9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ＭＳ Ｐゴシック" panose="020B0600070205080204" pitchFamily="34" charset="-128"/>
                </a:rPr>
                <a:t>NON-ENHANCING </a:t>
              </a:r>
              <a:endParaRPr kumimoji="0" lang="en-GB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5" name="Rettangolo con angoli arrotondati 14">
              <a:extLst>
                <a:ext uri="{FF2B5EF4-FFF2-40B4-BE49-F238E27FC236}">
                  <a16:creationId xmlns:a16="http://schemas.microsoft.com/office/drawing/2014/main" id="{CA959FE4-F384-2253-6B10-7EC403CF1B3F}"/>
                </a:ext>
              </a:extLst>
            </p:cNvPr>
            <p:cNvSpPr/>
            <p:nvPr/>
          </p:nvSpPr>
          <p:spPr bwMode="auto">
            <a:xfrm>
              <a:off x="6004121" y="2262265"/>
              <a:ext cx="1198637" cy="346463"/>
            </a:xfrm>
            <a:prstGeom prst="roundRect">
              <a:avLst/>
            </a:prstGeom>
            <a:solidFill>
              <a:srgbClr val="94DAE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it-IT" sz="9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ＭＳ Ｐゴシック" panose="020B0600070205080204" pitchFamily="34" charset="-128"/>
                </a:rPr>
                <a:t>ENHANCING</a:t>
              </a:r>
              <a:endParaRPr kumimoji="0" lang="en-GB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6" name="Rettangolo con angoli arrotondati 15">
              <a:extLst>
                <a:ext uri="{FF2B5EF4-FFF2-40B4-BE49-F238E27FC236}">
                  <a16:creationId xmlns:a16="http://schemas.microsoft.com/office/drawing/2014/main" id="{172ADCAA-2BA7-53D3-11C3-82008F684273}"/>
                </a:ext>
              </a:extLst>
            </p:cNvPr>
            <p:cNvSpPr/>
            <p:nvPr/>
          </p:nvSpPr>
          <p:spPr bwMode="auto">
            <a:xfrm>
              <a:off x="6004121" y="2901233"/>
              <a:ext cx="1198637" cy="346463"/>
            </a:xfrm>
            <a:prstGeom prst="roundRect">
              <a:avLst/>
            </a:prstGeom>
            <a:solidFill>
              <a:srgbClr val="648D65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it-IT" dirty="0">
                  <a:solidFill>
                    <a:srgbClr val="000000"/>
                  </a:solidFill>
                </a:rPr>
                <a:t>NECROSIS</a:t>
              </a:r>
              <a:endParaRPr kumimoji="0" lang="en-GB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775620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egnaposto data 4">
            <a:extLst>
              <a:ext uri="{FF2B5EF4-FFF2-40B4-BE49-F238E27FC236}">
                <a16:creationId xmlns:a16="http://schemas.microsoft.com/office/drawing/2014/main" id="{71765A47-F81D-ED19-AD12-9CA54E5A52FD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F3EF1D73-FA2A-47D8-8A51-DA34ADCF152B}" type="datetime1">
              <a:rPr lang="it-IT" altLang="it-IT" sz="1100"/>
              <a:pPr/>
              <a:t>19/05/2023</a:t>
            </a:fld>
            <a:endParaRPr lang="it-IT" altLang="it-IT" sz="1100"/>
          </a:p>
        </p:txBody>
      </p:sp>
      <p:sp>
        <p:nvSpPr>
          <p:cNvPr id="6147" name="Segnaposto piè di pagina 5">
            <a:extLst>
              <a:ext uri="{FF2B5EF4-FFF2-40B4-BE49-F238E27FC236}">
                <a16:creationId xmlns:a16="http://schemas.microsoft.com/office/drawing/2014/main" id="{8D82F97D-1807-2153-3926-9346D5CE9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6148" name="Segnaposto numero diapositiva 6">
            <a:extLst>
              <a:ext uri="{FF2B5EF4-FFF2-40B4-BE49-F238E27FC236}">
                <a16:creationId xmlns:a16="http://schemas.microsoft.com/office/drawing/2014/main" id="{E8BAAE7B-9500-0E77-9A68-9B9171CDE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D0031A8B-4720-4115-A00D-CB10E797A4FC}" type="slidenum">
              <a:rPr lang="it-IT" altLang="it-IT" sz="1100" smtClean="0"/>
              <a:pPr/>
              <a:t>19</a:t>
            </a:fld>
            <a:endParaRPr lang="it-IT" altLang="it-IT" sz="1100"/>
          </a:p>
        </p:txBody>
      </p:sp>
      <p:sp>
        <p:nvSpPr>
          <p:cNvPr id="6149" name="Rectangle 2">
            <a:extLst>
              <a:ext uri="{FF2B5EF4-FFF2-40B4-BE49-F238E27FC236}">
                <a16:creationId xmlns:a16="http://schemas.microsoft.com/office/drawing/2014/main" id="{1636EBAD-47B7-EAFD-180B-2864144EF45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6013" y="404813"/>
            <a:ext cx="7416800" cy="509587"/>
          </a:xfrm>
        </p:spPr>
        <p:txBody>
          <a:bodyPr/>
          <a:lstStyle/>
          <a:p>
            <a:pPr eaLnBrk="1" hangingPunct="1"/>
            <a:r>
              <a:rPr lang="it-IT" altLang="it-IT" dirty="0"/>
              <a:t>The problem</a:t>
            </a:r>
          </a:p>
        </p:txBody>
      </p:sp>
      <p:sp>
        <p:nvSpPr>
          <p:cNvPr id="6150" name="Rectangle 8">
            <a:extLst>
              <a:ext uri="{FF2B5EF4-FFF2-40B4-BE49-F238E27FC236}">
                <a16:creationId xmlns:a16="http://schemas.microsoft.com/office/drawing/2014/main" id="{E13AC70D-96D9-986D-8473-05A63C54C6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4213" y="630238"/>
            <a:ext cx="18415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it-IT" altLang="it-IT"/>
          </a:p>
        </p:txBody>
      </p:sp>
      <p:pic>
        <p:nvPicPr>
          <p:cNvPr id="3" name="Immagine 2" descr="Immagine che contiene Imaging medicale, radiologia, lastra dei raggi X&#10;&#10;Descrizione generata automaticamente">
            <a:extLst>
              <a:ext uri="{FF2B5EF4-FFF2-40B4-BE49-F238E27FC236}">
                <a16:creationId xmlns:a16="http://schemas.microsoft.com/office/drawing/2014/main" id="{22B9AF07-2471-12D7-A6D6-F49D81ECD33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30" t="6858" r="59450"/>
          <a:stretch/>
        </p:blipFill>
        <p:spPr>
          <a:xfrm>
            <a:off x="1716244" y="1847036"/>
            <a:ext cx="2797475" cy="3166140"/>
          </a:xfrm>
          <a:prstGeom prst="rect">
            <a:avLst/>
          </a:prstGeom>
        </p:spPr>
      </p:pic>
      <p:pic>
        <p:nvPicPr>
          <p:cNvPr id="4" name="Immagine 3" descr="Immagine che contiene arte&#10;&#10;Descrizione generata automaticamente con attendibilità media">
            <a:extLst>
              <a:ext uri="{FF2B5EF4-FFF2-40B4-BE49-F238E27FC236}">
                <a16:creationId xmlns:a16="http://schemas.microsoft.com/office/drawing/2014/main" id="{CCF2B0F9-B5C2-AC2E-0BBD-1363AF3B03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0281" y="1844824"/>
            <a:ext cx="2797475" cy="3168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4172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egnaposto data 4">
            <a:extLst>
              <a:ext uri="{FF2B5EF4-FFF2-40B4-BE49-F238E27FC236}">
                <a16:creationId xmlns:a16="http://schemas.microsoft.com/office/drawing/2014/main" id="{71765A47-F81D-ED19-AD12-9CA54E5A52FD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F3EF1D73-FA2A-47D8-8A51-DA34ADCF152B}" type="datetime1">
              <a:rPr lang="it-IT" altLang="it-IT" sz="1100"/>
              <a:pPr/>
              <a:t>19/05/2023</a:t>
            </a:fld>
            <a:endParaRPr lang="it-IT" altLang="it-IT" sz="1100"/>
          </a:p>
        </p:txBody>
      </p:sp>
      <p:sp>
        <p:nvSpPr>
          <p:cNvPr id="6147" name="Segnaposto piè di pagina 5">
            <a:extLst>
              <a:ext uri="{FF2B5EF4-FFF2-40B4-BE49-F238E27FC236}">
                <a16:creationId xmlns:a16="http://schemas.microsoft.com/office/drawing/2014/main" id="{8D82F97D-1807-2153-3926-9346D5CE9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6148" name="Segnaposto numero diapositiva 6">
            <a:extLst>
              <a:ext uri="{FF2B5EF4-FFF2-40B4-BE49-F238E27FC236}">
                <a16:creationId xmlns:a16="http://schemas.microsoft.com/office/drawing/2014/main" id="{E8BAAE7B-9500-0E77-9A68-9B9171CDE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D0031A8B-4720-4115-A00D-CB10E797A4FC}" type="slidenum">
              <a:rPr lang="it-IT" altLang="it-IT" sz="1100" smtClean="0"/>
              <a:pPr/>
              <a:t>2</a:t>
            </a:fld>
            <a:endParaRPr lang="it-IT" altLang="it-IT" sz="1100"/>
          </a:p>
        </p:txBody>
      </p:sp>
      <p:sp>
        <p:nvSpPr>
          <p:cNvPr id="6149" name="Rectangle 2">
            <a:extLst>
              <a:ext uri="{FF2B5EF4-FFF2-40B4-BE49-F238E27FC236}">
                <a16:creationId xmlns:a16="http://schemas.microsoft.com/office/drawing/2014/main" id="{1636EBAD-47B7-EAFD-180B-2864144EF45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6013" y="404813"/>
            <a:ext cx="7416800" cy="509587"/>
          </a:xfrm>
        </p:spPr>
        <p:txBody>
          <a:bodyPr/>
          <a:lstStyle/>
          <a:p>
            <a:pPr eaLnBrk="1" hangingPunct="1"/>
            <a:r>
              <a:rPr lang="it-IT" altLang="it-IT" dirty="0" err="1"/>
              <a:t>Introduction</a:t>
            </a:r>
            <a:endParaRPr lang="it-IT" altLang="it-IT" dirty="0"/>
          </a:p>
        </p:txBody>
      </p:sp>
      <p:sp>
        <p:nvSpPr>
          <p:cNvPr id="6150" name="Rectangle 8">
            <a:extLst>
              <a:ext uri="{FF2B5EF4-FFF2-40B4-BE49-F238E27FC236}">
                <a16:creationId xmlns:a16="http://schemas.microsoft.com/office/drawing/2014/main" id="{E13AC70D-96D9-986D-8473-05A63C54C6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4213" y="630238"/>
            <a:ext cx="18415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it-IT" altLang="it-IT"/>
          </a:p>
        </p:txBody>
      </p:sp>
      <p:grpSp>
        <p:nvGrpSpPr>
          <p:cNvPr id="14" name="Gruppo 13">
            <a:extLst>
              <a:ext uri="{FF2B5EF4-FFF2-40B4-BE49-F238E27FC236}">
                <a16:creationId xmlns:a16="http://schemas.microsoft.com/office/drawing/2014/main" id="{E321B7BA-63DD-7FDF-514E-51ED6F8CAE8B}"/>
              </a:ext>
            </a:extLst>
          </p:cNvPr>
          <p:cNvGrpSpPr>
            <a:grpSpLocks noChangeAspect="1"/>
          </p:cNvGrpSpPr>
          <p:nvPr/>
        </p:nvGrpSpPr>
        <p:grpSpPr>
          <a:xfrm>
            <a:off x="2411760" y="4964596"/>
            <a:ext cx="4950265" cy="923289"/>
            <a:chOff x="845871" y="4346598"/>
            <a:chExt cx="7488101" cy="1396629"/>
          </a:xfrm>
        </p:grpSpPr>
        <p:pic>
          <p:nvPicPr>
            <p:cNvPr id="4" name="Immagine 3" descr="Immagine che contiene Elementi grafici, Carattere, grafica, logo&#10;&#10;Descrizione generata automaticamente">
              <a:extLst>
                <a:ext uri="{FF2B5EF4-FFF2-40B4-BE49-F238E27FC236}">
                  <a16:creationId xmlns:a16="http://schemas.microsoft.com/office/drawing/2014/main" id="{7DF3FCF6-7EA1-81E9-CB94-2BDBB835B7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6226"/>
            <a:stretch/>
          </p:blipFill>
          <p:spPr>
            <a:xfrm>
              <a:off x="4824413" y="4607021"/>
              <a:ext cx="3509559" cy="1011691"/>
            </a:xfrm>
            <a:prstGeom prst="rect">
              <a:avLst/>
            </a:prstGeom>
          </p:spPr>
        </p:pic>
        <p:pic>
          <p:nvPicPr>
            <p:cNvPr id="13" name="Immagine 12" descr="Immagine che contiene testo, logo, Carattere, Elementi grafici&#10;&#10;Descrizione generata automaticamente">
              <a:extLst>
                <a:ext uri="{FF2B5EF4-FFF2-40B4-BE49-F238E27FC236}">
                  <a16:creationId xmlns:a16="http://schemas.microsoft.com/office/drawing/2014/main" id="{D538A101-292B-CB3C-2A7C-8E5C4290D23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5871" y="4346598"/>
              <a:ext cx="3361798" cy="1396629"/>
            </a:xfrm>
            <a:prstGeom prst="rect">
              <a:avLst/>
            </a:prstGeom>
          </p:spPr>
        </p:pic>
      </p:grpSp>
      <p:grpSp>
        <p:nvGrpSpPr>
          <p:cNvPr id="3" name="Gruppo 2">
            <a:extLst>
              <a:ext uri="{FF2B5EF4-FFF2-40B4-BE49-F238E27FC236}">
                <a16:creationId xmlns:a16="http://schemas.microsoft.com/office/drawing/2014/main" id="{D6A4EAA4-323E-2DFB-986F-FB8AC6C3E808}"/>
              </a:ext>
            </a:extLst>
          </p:cNvPr>
          <p:cNvGrpSpPr/>
          <p:nvPr/>
        </p:nvGrpSpPr>
        <p:grpSpPr>
          <a:xfrm>
            <a:off x="683568" y="1412776"/>
            <a:ext cx="7510471" cy="3495086"/>
            <a:chOff x="999852" y="1396413"/>
            <a:chExt cx="7510471" cy="3495086"/>
          </a:xfrm>
        </p:grpSpPr>
        <p:grpSp>
          <p:nvGrpSpPr>
            <p:cNvPr id="9" name="Gruppo 8">
              <a:extLst>
                <a:ext uri="{FF2B5EF4-FFF2-40B4-BE49-F238E27FC236}">
                  <a16:creationId xmlns:a16="http://schemas.microsoft.com/office/drawing/2014/main" id="{207331B7-41E3-2C42-3880-6621D793A95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99852" y="1396413"/>
              <a:ext cx="7510471" cy="3495086"/>
              <a:chOff x="1219200" y="1569767"/>
              <a:chExt cx="6431041" cy="2992760"/>
            </a:xfrm>
          </p:grpSpPr>
          <p:pic>
            <p:nvPicPr>
              <p:cNvPr id="6" name="Immagine 5" descr="Immagine che contiene nero, oscurità&#10;&#10;Descrizione generata automaticamente">
                <a:extLst>
                  <a:ext uri="{FF2B5EF4-FFF2-40B4-BE49-F238E27FC236}">
                    <a16:creationId xmlns:a16="http://schemas.microsoft.com/office/drawing/2014/main" id="{E10B9B5E-2AA2-6A76-A2BC-FE8377E719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73655" y="2064303"/>
                <a:ext cx="2176586" cy="2176586"/>
              </a:xfrm>
              <a:prstGeom prst="rect">
                <a:avLst/>
              </a:prstGeom>
            </p:spPr>
          </p:pic>
          <p:pic>
            <p:nvPicPr>
              <p:cNvPr id="8" name="Immagine 7" descr="Immagine che contiene mammifero, cane, interno&#10;&#10;Descrizione generata automaticamente">
                <a:extLst>
                  <a:ext uri="{FF2B5EF4-FFF2-40B4-BE49-F238E27FC236}">
                    <a16:creationId xmlns:a16="http://schemas.microsoft.com/office/drawing/2014/main" id="{1F19707B-BCF3-8DD0-DB56-605A01A621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10000" b="90000" l="8529" r="90000">
                            <a14:foregroundMark x1="8824" y1="18824" x2="8824" y2="18824"/>
                            <a14:foregroundMark x1="28235" y1="16176" x2="28235" y2="16176"/>
                            <a14:foregroundMark x1="23824" y1="15882" x2="23824" y2="15882"/>
                            <a14:foregroundMark x1="69412" y1="14118" x2="69412" y2="14118"/>
                            <a14:foregroundMark x1="65294" y1="14118" x2="65294" y2="14118"/>
                            <a14:foregroundMark x1="43824" y1="13529" x2="43824" y2="13529"/>
                            <a14:foregroundMark x1="49412" y1="11765" x2="49412" y2="11765"/>
                            <a14:foregroundMark x1="47059" y1="11471" x2="47059" y2="11471"/>
                            <a14:foregroundMark x1="40294" y1="14412" x2="40294" y2="14412"/>
                            <a14:backgroundMark x1="89118" y1="63529" x2="89118" y2="63529"/>
                            <a14:backgroundMark x1="10588" y1="58824" x2="10588" y2="58824"/>
                            <a14:backgroundMark x1="8824" y1="45000" x2="8824" y2="4500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19200" y="1569767"/>
                <a:ext cx="2992760" cy="2992760"/>
              </a:xfrm>
              <a:prstGeom prst="rect">
                <a:avLst/>
              </a:prstGeom>
            </p:spPr>
          </p:pic>
        </p:grpSp>
        <p:sp>
          <p:nvSpPr>
            <p:cNvPr id="2" name="Segno di moltiplicazione 1">
              <a:extLst>
                <a:ext uri="{FF2B5EF4-FFF2-40B4-BE49-F238E27FC236}">
                  <a16:creationId xmlns:a16="http://schemas.microsoft.com/office/drawing/2014/main" id="{A4F6174F-A2D7-4C21-EC1F-45199D739E00}"/>
                </a:ext>
              </a:extLst>
            </p:cNvPr>
            <p:cNvSpPr/>
            <p:nvPr/>
          </p:nvSpPr>
          <p:spPr bwMode="auto">
            <a:xfrm>
              <a:off x="4803228" y="2796897"/>
              <a:ext cx="985344" cy="896035"/>
            </a:xfrm>
            <a:prstGeom prst="mathMultiply">
              <a:avLst>
                <a:gd name="adj1" fmla="val 19492"/>
              </a:avLst>
            </a:prstGeom>
            <a:solidFill>
              <a:srgbClr val="000000"/>
            </a:solidFill>
            <a:ln>
              <a:solidFill>
                <a:srgbClr val="00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9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egnaposto data 4">
            <a:extLst>
              <a:ext uri="{FF2B5EF4-FFF2-40B4-BE49-F238E27FC236}">
                <a16:creationId xmlns:a16="http://schemas.microsoft.com/office/drawing/2014/main" id="{71765A47-F81D-ED19-AD12-9CA54E5A52FD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F3EF1D73-FA2A-47D8-8A51-DA34ADCF152B}" type="datetime1">
              <a:rPr lang="it-IT" altLang="it-IT" sz="1100"/>
              <a:pPr/>
              <a:t>20/05/2023</a:t>
            </a:fld>
            <a:endParaRPr lang="it-IT" altLang="it-IT" sz="1100"/>
          </a:p>
        </p:txBody>
      </p:sp>
      <p:sp>
        <p:nvSpPr>
          <p:cNvPr id="6147" name="Segnaposto piè di pagina 5">
            <a:extLst>
              <a:ext uri="{FF2B5EF4-FFF2-40B4-BE49-F238E27FC236}">
                <a16:creationId xmlns:a16="http://schemas.microsoft.com/office/drawing/2014/main" id="{8D82F97D-1807-2153-3926-9346D5CE9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6148" name="Segnaposto numero diapositiva 6">
            <a:extLst>
              <a:ext uri="{FF2B5EF4-FFF2-40B4-BE49-F238E27FC236}">
                <a16:creationId xmlns:a16="http://schemas.microsoft.com/office/drawing/2014/main" id="{E8BAAE7B-9500-0E77-9A68-9B9171CDE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D0031A8B-4720-4115-A00D-CB10E797A4FC}" type="slidenum">
              <a:rPr lang="it-IT" altLang="it-IT" sz="1100" smtClean="0"/>
              <a:pPr/>
              <a:t>20</a:t>
            </a:fld>
            <a:endParaRPr lang="it-IT" altLang="it-IT" sz="1100"/>
          </a:p>
        </p:txBody>
      </p:sp>
      <p:sp>
        <p:nvSpPr>
          <p:cNvPr id="6150" name="Rectangle 8">
            <a:extLst>
              <a:ext uri="{FF2B5EF4-FFF2-40B4-BE49-F238E27FC236}">
                <a16:creationId xmlns:a16="http://schemas.microsoft.com/office/drawing/2014/main" id="{E13AC70D-96D9-986D-8473-05A63C54C6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4213" y="630238"/>
            <a:ext cx="18415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it-IT" altLang="it-IT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FD14B0AB-891A-3B77-C611-65C08CB281DA}"/>
              </a:ext>
            </a:extLst>
          </p:cNvPr>
          <p:cNvSpPr txBox="1"/>
          <p:nvPr/>
        </p:nvSpPr>
        <p:spPr>
          <a:xfrm>
            <a:off x="381409" y="4090714"/>
            <a:ext cx="850585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rgbClr val="000000"/>
                </a:solidFill>
              </a:rPr>
              <a:t>CSF </a:t>
            </a:r>
            <a:r>
              <a:rPr lang="it-IT" sz="2400" dirty="0" err="1">
                <a:solidFill>
                  <a:srgbClr val="000000"/>
                </a:solidFill>
              </a:rPr>
              <a:t>is</a:t>
            </a:r>
            <a:r>
              <a:rPr lang="it-IT" sz="2400" dirty="0">
                <a:solidFill>
                  <a:srgbClr val="000000"/>
                </a:solidFill>
              </a:rPr>
              <a:t> dark on T1 imaging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rgbClr val="000000"/>
                </a:solidFill>
              </a:rPr>
              <a:t>CSF </a:t>
            </a:r>
            <a:r>
              <a:rPr lang="it-IT" sz="2400" dirty="0" err="1">
                <a:solidFill>
                  <a:srgbClr val="000000"/>
                </a:solidFill>
              </a:rPr>
              <a:t>is</a:t>
            </a:r>
            <a:r>
              <a:rPr lang="it-IT" sz="2400" dirty="0">
                <a:solidFill>
                  <a:srgbClr val="000000"/>
                </a:solidFill>
              </a:rPr>
              <a:t> </a:t>
            </a:r>
            <a:r>
              <a:rPr lang="it-IT" sz="2400" dirty="0" err="1">
                <a:solidFill>
                  <a:srgbClr val="000000"/>
                </a:solidFill>
              </a:rPr>
              <a:t>bright</a:t>
            </a:r>
            <a:r>
              <a:rPr lang="it-IT" sz="2400" dirty="0">
                <a:solidFill>
                  <a:srgbClr val="000000"/>
                </a:solidFill>
              </a:rPr>
              <a:t> on T2 imaging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rgbClr val="000000"/>
                </a:solidFill>
              </a:rPr>
              <a:t>CSF </a:t>
            </a:r>
            <a:r>
              <a:rPr lang="it-IT" sz="2400" dirty="0" err="1">
                <a:solidFill>
                  <a:srgbClr val="000000"/>
                </a:solidFill>
              </a:rPr>
              <a:t>is</a:t>
            </a:r>
            <a:r>
              <a:rPr lang="it-IT" sz="2400" dirty="0">
                <a:solidFill>
                  <a:srgbClr val="000000"/>
                </a:solidFill>
              </a:rPr>
              <a:t> made dark and </a:t>
            </a:r>
            <a:r>
              <a:rPr lang="it-IT" sz="2400" dirty="0" err="1">
                <a:solidFill>
                  <a:srgbClr val="000000"/>
                </a:solidFill>
              </a:rPr>
              <a:t>abnormalities</a:t>
            </a:r>
            <a:r>
              <a:rPr lang="it-IT" sz="2400" dirty="0">
                <a:solidFill>
                  <a:srgbClr val="000000"/>
                </a:solidFill>
              </a:rPr>
              <a:t> </a:t>
            </a:r>
            <a:r>
              <a:rPr lang="it-IT" sz="2400" dirty="0" err="1">
                <a:solidFill>
                  <a:srgbClr val="000000"/>
                </a:solidFill>
              </a:rPr>
              <a:t>remain</a:t>
            </a:r>
            <a:r>
              <a:rPr lang="it-IT" sz="2400" dirty="0">
                <a:solidFill>
                  <a:srgbClr val="000000"/>
                </a:solidFill>
              </a:rPr>
              <a:t> </a:t>
            </a:r>
            <a:r>
              <a:rPr lang="it-IT" sz="2400" dirty="0" err="1">
                <a:solidFill>
                  <a:srgbClr val="000000"/>
                </a:solidFill>
              </a:rPr>
              <a:t>bright</a:t>
            </a:r>
            <a:r>
              <a:rPr lang="it-IT" sz="2400" dirty="0">
                <a:solidFill>
                  <a:srgbClr val="000000"/>
                </a:solidFill>
              </a:rPr>
              <a:t> in FLAIR</a:t>
            </a:r>
          </a:p>
        </p:txBody>
      </p:sp>
      <p:grpSp>
        <p:nvGrpSpPr>
          <p:cNvPr id="5" name="Gruppo 4">
            <a:extLst>
              <a:ext uri="{FF2B5EF4-FFF2-40B4-BE49-F238E27FC236}">
                <a16:creationId xmlns:a16="http://schemas.microsoft.com/office/drawing/2014/main" id="{BF2758D8-DBF8-327C-E7F4-0D709C92066A}"/>
              </a:ext>
            </a:extLst>
          </p:cNvPr>
          <p:cNvGrpSpPr/>
          <p:nvPr/>
        </p:nvGrpSpPr>
        <p:grpSpPr>
          <a:xfrm>
            <a:off x="381409" y="1484784"/>
            <a:ext cx="8381181" cy="2099962"/>
            <a:chOff x="381409" y="1484784"/>
            <a:chExt cx="8381181" cy="2099962"/>
          </a:xfrm>
        </p:grpSpPr>
        <p:pic>
          <p:nvPicPr>
            <p:cNvPr id="3" name="Immagine 2" descr="Immagine che contiene Imaging medicale, radiologia, lastra dei raggi X&#10;&#10;Descrizione generata automaticamente">
              <a:extLst>
                <a:ext uri="{FF2B5EF4-FFF2-40B4-BE49-F238E27FC236}">
                  <a16:creationId xmlns:a16="http://schemas.microsoft.com/office/drawing/2014/main" id="{22B9AF07-2471-12D7-A6D6-F49D81ECD3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1409" y="1484784"/>
              <a:ext cx="8381181" cy="2099962"/>
            </a:xfrm>
            <a:prstGeom prst="rect">
              <a:avLst/>
            </a:prstGeom>
          </p:spPr>
        </p:pic>
        <p:pic>
          <p:nvPicPr>
            <p:cNvPr id="2" name="Immagine 1" descr="Immagine che contiene arte&#10;&#10;Descrizione generata automaticamente con attendibilità media">
              <a:extLst>
                <a:ext uri="{FF2B5EF4-FFF2-40B4-BE49-F238E27FC236}">
                  <a16:creationId xmlns:a16="http://schemas.microsoft.com/office/drawing/2014/main" id="{0EFC34C7-66B2-603A-1D5D-CEDEB551356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2002"/>
            <a:stretch/>
          </p:blipFill>
          <p:spPr>
            <a:xfrm>
              <a:off x="7150162" y="1700808"/>
              <a:ext cx="1598302" cy="18308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547213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egnaposto data 3">
            <a:extLst>
              <a:ext uri="{FF2B5EF4-FFF2-40B4-BE49-F238E27FC236}">
                <a16:creationId xmlns:a16="http://schemas.microsoft.com/office/drawing/2014/main" id="{89F239C3-1771-5E40-418C-68B34C600A68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9E582260-007F-4969-8198-F6C9C1A10CB4}" type="datetime1">
              <a:rPr lang="it-IT" altLang="it-IT" sz="1100"/>
              <a:pPr/>
              <a:t>19/05/2023</a:t>
            </a:fld>
            <a:endParaRPr lang="it-IT" altLang="it-IT" sz="1100"/>
          </a:p>
        </p:txBody>
      </p:sp>
      <p:sp>
        <p:nvSpPr>
          <p:cNvPr id="8195" name="Segnaposto piè di pagina 4">
            <a:extLst>
              <a:ext uri="{FF2B5EF4-FFF2-40B4-BE49-F238E27FC236}">
                <a16:creationId xmlns:a16="http://schemas.microsoft.com/office/drawing/2014/main" id="{33EE81AF-2BDE-6422-00EF-765BFCD88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8196" name="Segnaposto numero diapositiva 5">
            <a:extLst>
              <a:ext uri="{FF2B5EF4-FFF2-40B4-BE49-F238E27FC236}">
                <a16:creationId xmlns:a16="http://schemas.microsoft.com/office/drawing/2014/main" id="{2384839B-14AF-3709-A337-B8EEF9740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A5A0298B-8610-43D9-B58F-136B4E052372}" type="slidenum">
              <a:rPr lang="it-IT" altLang="it-IT" sz="1100" smtClean="0"/>
              <a:pPr/>
              <a:t>21</a:t>
            </a:fld>
            <a:endParaRPr lang="it-IT" altLang="it-IT" sz="1100"/>
          </a:p>
        </p:txBody>
      </p:sp>
      <p:sp>
        <p:nvSpPr>
          <p:cNvPr id="8197" name="Rectangle 2">
            <a:extLst>
              <a:ext uri="{FF2B5EF4-FFF2-40B4-BE49-F238E27FC236}">
                <a16:creationId xmlns:a16="http://schemas.microsoft.com/office/drawing/2014/main" id="{40621EC2-CD26-9DDE-5482-6088DF20FFA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6013" y="409575"/>
            <a:ext cx="7416800" cy="504825"/>
          </a:xfrm>
        </p:spPr>
        <p:txBody>
          <a:bodyPr/>
          <a:lstStyle/>
          <a:p>
            <a:pPr eaLnBrk="1" hangingPunct="1"/>
            <a:r>
              <a:rPr lang="it-IT" altLang="it-IT" dirty="0"/>
              <a:t>Literature </a:t>
            </a:r>
            <a:r>
              <a:rPr lang="it-IT" altLang="it-IT" dirty="0" err="1"/>
              <a:t>Overview</a:t>
            </a:r>
            <a:endParaRPr lang="it-IT" altLang="it-IT" dirty="0"/>
          </a:p>
        </p:txBody>
      </p:sp>
      <p:pic>
        <p:nvPicPr>
          <p:cNvPr id="3" name="Immagine 2" descr="Immagine che contiene testo, schermata, diagramma, linea&#10;&#10;Descrizione generata automaticamente">
            <a:extLst>
              <a:ext uri="{FF2B5EF4-FFF2-40B4-BE49-F238E27FC236}">
                <a16:creationId xmlns:a16="http://schemas.microsoft.com/office/drawing/2014/main" id="{42B70330-49EA-3B2D-13DD-FC7684E9E1B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36" t="1700" r="4336" b="20601"/>
          <a:stretch/>
        </p:blipFill>
        <p:spPr>
          <a:xfrm>
            <a:off x="1510953" y="1369945"/>
            <a:ext cx="6122093" cy="411811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egnaposto data 3">
            <a:extLst>
              <a:ext uri="{FF2B5EF4-FFF2-40B4-BE49-F238E27FC236}">
                <a16:creationId xmlns:a16="http://schemas.microsoft.com/office/drawing/2014/main" id="{89F239C3-1771-5E40-418C-68B34C600A68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9E582260-007F-4969-8198-F6C9C1A10CB4}" type="datetime1">
              <a:rPr lang="it-IT" altLang="it-IT" sz="1100"/>
              <a:pPr/>
              <a:t>19/05/2023</a:t>
            </a:fld>
            <a:endParaRPr lang="it-IT" altLang="it-IT" sz="1100"/>
          </a:p>
        </p:txBody>
      </p:sp>
      <p:sp>
        <p:nvSpPr>
          <p:cNvPr id="8195" name="Segnaposto piè di pagina 4">
            <a:extLst>
              <a:ext uri="{FF2B5EF4-FFF2-40B4-BE49-F238E27FC236}">
                <a16:creationId xmlns:a16="http://schemas.microsoft.com/office/drawing/2014/main" id="{33EE81AF-2BDE-6422-00EF-765BFCD88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8196" name="Segnaposto numero diapositiva 5">
            <a:extLst>
              <a:ext uri="{FF2B5EF4-FFF2-40B4-BE49-F238E27FC236}">
                <a16:creationId xmlns:a16="http://schemas.microsoft.com/office/drawing/2014/main" id="{2384839B-14AF-3709-A337-B8EEF9740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A5A0298B-8610-43D9-B58F-136B4E052372}" type="slidenum">
              <a:rPr lang="it-IT" altLang="it-IT" sz="1100" smtClean="0"/>
              <a:pPr/>
              <a:t>22</a:t>
            </a:fld>
            <a:endParaRPr lang="it-IT" altLang="it-IT" sz="1100"/>
          </a:p>
        </p:txBody>
      </p:sp>
      <p:sp>
        <p:nvSpPr>
          <p:cNvPr id="8197" name="Rectangle 2">
            <a:extLst>
              <a:ext uri="{FF2B5EF4-FFF2-40B4-BE49-F238E27FC236}">
                <a16:creationId xmlns:a16="http://schemas.microsoft.com/office/drawing/2014/main" id="{40621EC2-CD26-9DDE-5482-6088DF20FFA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6013" y="409575"/>
            <a:ext cx="7416800" cy="504825"/>
          </a:xfrm>
        </p:spPr>
        <p:txBody>
          <a:bodyPr/>
          <a:lstStyle/>
          <a:p>
            <a:pPr eaLnBrk="1" hangingPunct="1"/>
            <a:r>
              <a:rPr lang="it-IT" altLang="it-IT" dirty="0" err="1"/>
              <a:t>SegResNet</a:t>
            </a:r>
            <a:endParaRPr lang="it-IT" altLang="it-IT" dirty="0"/>
          </a:p>
        </p:txBody>
      </p:sp>
      <p:grpSp>
        <p:nvGrpSpPr>
          <p:cNvPr id="9" name="Gruppo 8">
            <a:extLst>
              <a:ext uri="{FF2B5EF4-FFF2-40B4-BE49-F238E27FC236}">
                <a16:creationId xmlns:a16="http://schemas.microsoft.com/office/drawing/2014/main" id="{F6EFBFDE-3940-FDF7-0490-F3ED331E04AA}"/>
              </a:ext>
            </a:extLst>
          </p:cNvPr>
          <p:cNvGrpSpPr/>
          <p:nvPr/>
        </p:nvGrpSpPr>
        <p:grpSpPr>
          <a:xfrm>
            <a:off x="863600" y="1338943"/>
            <a:ext cx="7416800" cy="3746241"/>
            <a:chOff x="863600" y="1555879"/>
            <a:chExt cx="7416800" cy="3746241"/>
          </a:xfrm>
        </p:grpSpPr>
        <p:pic>
          <p:nvPicPr>
            <p:cNvPr id="6" name="Immagine 5" descr="Immagine che contiene testo, diagramma, schermata, design&#10;&#10;Descrizione generata automaticamente">
              <a:extLst>
                <a:ext uri="{FF2B5EF4-FFF2-40B4-BE49-F238E27FC236}">
                  <a16:creationId xmlns:a16="http://schemas.microsoft.com/office/drawing/2014/main" id="{1B5DD058-9A65-67F7-9968-F892ACAA1E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3600" y="1555879"/>
              <a:ext cx="7416800" cy="3746241"/>
            </a:xfrm>
            <a:prstGeom prst="rect">
              <a:avLst/>
            </a:prstGeom>
          </p:spPr>
        </p:pic>
        <p:sp>
          <p:nvSpPr>
            <p:cNvPr id="7" name="CasellaDiTesto 6">
              <a:extLst>
                <a:ext uri="{FF2B5EF4-FFF2-40B4-BE49-F238E27FC236}">
                  <a16:creationId xmlns:a16="http://schemas.microsoft.com/office/drawing/2014/main" id="{7A1C66B7-60EB-6136-0682-71055E0674C9}"/>
                </a:ext>
              </a:extLst>
            </p:cNvPr>
            <p:cNvSpPr txBox="1"/>
            <p:nvPr/>
          </p:nvSpPr>
          <p:spPr>
            <a:xfrm>
              <a:off x="6732240" y="2708920"/>
              <a:ext cx="118812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000" b="1" dirty="0">
                  <a:solidFill>
                    <a:srgbClr val="000000"/>
                  </a:solidFill>
                  <a:latin typeface="+mn-lt"/>
                </a:rPr>
                <a:t>3x160x192x128</a:t>
              </a:r>
            </a:p>
          </p:txBody>
        </p:sp>
        <p:sp>
          <p:nvSpPr>
            <p:cNvPr id="8" name="CasellaDiTesto 7">
              <a:extLst>
                <a:ext uri="{FF2B5EF4-FFF2-40B4-BE49-F238E27FC236}">
                  <a16:creationId xmlns:a16="http://schemas.microsoft.com/office/drawing/2014/main" id="{4FDCF085-BE99-08C8-9049-34B3F8A53A83}"/>
                </a:ext>
              </a:extLst>
            </p:cNvPr>
            <p:cNvSpPr txBox="1"/>
            <p:nvPr/>
          </p:nvSpPr>
          <p:spPr>
            <a:xfrm>
              <a:off x="7020272" y="4149080"/>
              <a:ext cx="118812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000" b="1" dirty="0">
                  <a:solidFill>
                    <a:srgbClr val="000000"/>
                  </a:solidFill>
                  <a:latin typeface="+mn-lt"/>
                </a:rPr>
                <a:t>4x160x192x128</a:t>
              </a:r>
            </a:p>
          </p:txBody>
        </p:sp>
      </p:grp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28302CA7-FB43-5BF7-59D4-AECB2A7BC559}"/>
              </a:ext>
            </a:extLst>
          </p:cNvPr>
          <p:cNvSpPr txBox="1"/>
          <p:nvPr/>
        </p:nvSpPr>
        <p:spPr>
          <a:xfrm>
            <a:off x="1072952" y="5337706"/>
            <a:ext cx="73852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 err="1">
                <a:solidFill>
                  <a:srgbClr val="000000"/>
                </a:solidFill>
              </a:rPr>
              <a:t>Myronenko</a:t>
            </a:r>
            <a:r>
              <a:rPr lang="en-GB" sz="1400" dirty="0">
                <a:solidFill>
                  <a:srgbClr val="000000"/>
                </a:solidFill>
              </a:rPr>
              <a:t> A.</a:t>
            </a:r>
            <a:r>
              <a:rPr lang="en-GB" sz="1400" i="1" dirty="0">
                <a:solidFill>
                  <a:srgbClr val="000000"/>
                </a:solidFill>
              </a:rPr>
              <a:t>, </a:t>
            </a:r>
            <a:r>
              <a:rPr lang="en-GB" sz="1400" dirty="0">
                <a:solidFill>
                  <a:srgbClr val="000000"/>
                </a:solidFill>
              </a:rPr>
              <a:t>2018. </a:t>
            </a:r>
            <a:r>
              <a:rPr lang="en-GB" sz="1400" b="1" dirty="0">
                <a:solidFill>
                  <a:srgbClr val="000000"/>
                </a:solidFill>
              </a:rPr>
              <a:t>3D MRI brain </a:t>
            </a:r>
            <a:r>
              <a:rPr lang="en-GB" sz="1400" b="1" dirty="0" err="1">
                <a:solidFill>
                  <a:srgbClr val="000000"/>
                </a:solidFill>
              </a:rPr>
              <a:t>tumor</a:t>
            </a:r>
            <a:r>
              <a:rPr lang="en-GB" sz="1400" b="1" dirty="0">
                <a:solidFill>
                  <a:srgbClr val="000000"/>
                </a:solidFill>
              </a:rPr>
              <a:t> segmentation using autoencoder regularization</a:t>
            </a:r>
            <a:r>
              <a:rPr lang="en-GB" sz="1400" dirty="0">
                <a:solidFill>
                  <a:srgbClr val="000000"/>
                </a:solidFill>
              </a:rPr>
              <a:t>, arXiv:1810.11654</a:t>
            </a:r>
          </a:p>
        </p:txBody>
      </p:sp>
    </p:spTree>
    <p:extLst>
      <p:ext uri="{BB962C8B-B14F-4D97-AF65-F5344CB8AC3E}">
        <p14:creationId xmlns:p14="http://schemas.microsoft.com/office/powerpoint/2010/main" val="28273348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egnaposto data 3">
            <a:extLst>
              <a:ext uri="{FF2B5EF4-FFF2-40B4-BE49-F238E27FC236}">
                <a16:creationId xmlns:a16="http://schemas.microsoft.com/office/drawing/2014/main" id="{89F239C3-1771-5E40-418C-68B34C600A68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9E582260-007F-4969-8198-F6C9C1A10CB4}" type="datetime1">
              <a:rPr lang="it-IT" altLang="it-IT" sz="1100"/>
              <a:pPr/>
              <a:t>19/05/2023</a:t>
            </a:fld>
            <a:endParaRPr lang="it-IT" altLang="it-IT" sz="1100"/>
          </a:p>
        </p:txBody>
      </p:sp>
      <p:sp>
        <p:nvSpPr>
          <p:cNvPr id="8195" name="Segnaposto piè di pagina 4">
            <a:extLst>
              <a:ext uri="{FF2B5EF4-FFF2-40B4-BE49-F238E27FC236}">
                <a16:creationId xmlns:a16="http://schemas.microsoft.com/office/drawing/2014/main" id="{33EE81AF-2BDE-6422-00EF-765BFCD88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8196" name="Segnaposto numero diapositiva 5">
            <a:extLst>
              <a:ext uri="{FF2B5EF4-FFF2-40B4-BE49-F238E27FC236}">
                <a16:creationId xmlns:a16="http://schemas.microsoft.com/office/drawing/2014/main" id="{2384839B-14AF-3709-A337-B8EEF9740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A5A0298B-8610-43D9-B58F-136B4E052372}" type="slidenum">
              <a:rPr lang="it-IT" altLang="it-IT" sz="1100" smtClean="0"/>
              <a:pPr/>
              <a:t>23</a:t>
            </a:fld>
            <a:endParaRPr lang="it-IT" altLang="it-IT" sz="1100"/>
          </a:p>
        </p:txBody>
      </p:sp>
      <p:sp>
        <p:nvSpPr>
          <p:cNvPr id="8197" name="Rectangle 2">
            <a:extLst>
              <a:ext uri="{FF2B5EF4-FFF2-40B4-BE49-F238E27FC236}">
                <a16:creationId xmlns:a16="http://schemas.microsoft.com/office/drawing/2014/main" id="{40621EC2-CD26-9DDE-5482-6088DF20FFA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6013" y="409575"/>
            <a:ext cx="7416800" cy="504825"/>
          </a:xfrm>
        </p:spPr>
        <p:txBody>
          <a:bodyPr/>
          <a:lstStyle/>
          <a:p>
            <a:pPr eaLnBrk="1" hangingPunct="1"/>
            <a:r>
              <a:rPr lang="it-IT" altLang="it-IT" dirty="0"/>
              <a:t>Shifted Windows Transformer</a:t>
            </a:r>
          </a:p>
        </p:txBody>
      </p:sp>
      <p:pic>
        <p:nvPicPr>
          <p:cNvPr id="8" name="Immagine 7" descr="Immagine che contiene schermata, quadrato, finestra, Rettangolo&#10;&#10;Descrizione generata automaticamente">
            <a:extLst>
              <a:ext uri="{FF2B5EF4-FFF2-40B4-BE49-F238E27FC236}">
                <a16:creationId xmlns:a16="http://schemas.microsoft.com/office/drawing/2014/main" id="{5FB20C73-AB01-2CB0-5EE4-27BB061943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676" y="983445"/>
            <a:ext cx="7918648" cy="4354261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156C9165-8273-67F0-C16F-D5347182DE93}"/>
              </a:ext>
            </a:extLst>
          </p:cNvPr>
          <p:cNvSpPr txBox="1"/>
          <p:nvPr/>
        </p:nvSpPr>
        <p:spPr>
          <a:xfrm>
            <a:off x="1072952" y="5337706"/>
            <a:ext cx="73852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>
                <a:solidFill>
                  <a:srgbClr val="000000"/>
                </a:solidFill>
              </a:rPr>
              <a:t>Liu, Z., Lin, Y., Cao, Y. </a:t>
            </a:r>
            <a:r>
              <a:rPr lang="en-GB" sz="1400" i="1" dirty="0">
                <a:solidFill>
                  <a:srgbClr val="000000"/>
                </a:solidFill>
              </a:rPr>
              <a:t>et al., </a:t>
            </a:r>
            <a:r>
              <a:rPr lang="en-GB" sz="1400" dirty="0">
                <a:solidFill>
                  <a:srgbClr val="000000"/>
                </a:solidFill>
              </a:rPr>
              <a:t>2021. </a:t>
            </a:r>
            <a:r>
              <a:rPr lang="en-GB" sz="1400" b="1" dirty="0">
                <a:solidFill>
                  <a:srgbClr val="000000"/>
                </a:solidFill>
              </a:rPr>
              <a:t>Swin Transformer: Hierarchical Vision Transformer using Shifted Windows</a:t>
            </a:r>
            <a:r>
              <a:rPr lang="en-GB" sz="1400" dirty="0">
                <a:solidFill>
                  <a:srgbClr val="000000"/>
                </a:solidFill>
              </a:rPr>
              <a:t>, arXiv:2103.14030</a:t>
            </a:r>
          </a:p>
        </p:txBody>
      </p:sp>
    </p:spTree>
    <p:extLst>
      <p:ext uri="{BB962C8B-B14F-4D97-AF65-F5344CB8AC3E}">
        <p14:creationId xmlns:p14="http://schemas.microsoft.com/office/powerpoint/2010/main" val="1334220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egnaposto data 3">
            <a:extLst>
              <a:ext uri="{FF2B5EF4-FFF2-40B4-BE49-F238E27FC236}">
                <a16:creationId xmlns:a16="http://schemas.microsoft.com/office/drawing/2014/main" id="{89F239C3-1771-5E40-418C-68B34C600A68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9E582260-007F-4969-8198-F6C9C1A10CB4}" type="datetime1">
              <a:rPr lang="it-IT" altLang="it-IT" sz="1100"/>
              <a:pPr/>
              <a:t>19/05/2023</a:t>
            </a:fld>
            <a:endParaRPr lang="it-IT" altLang="it-IT" sz="1100"/>
          </a:p>
        </p:txBody>
      </p:sp>
      <p:sp>
        <p:nvSpPr>
          <p:cNvPr id="8195" name="Segnaposto piè di pagina 4">
            <a:extLst>
              <a:ext uri="{FF2B5EF4-FFF2-40B4-BE49-F238E27FC236}">
                <a16:creationId xmlns:a16="http://schemas.microsoft.com/office/drawing/2014/main" id="{33EE81AF-2BDE-6422-00EF-765BFCD88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8196" name="Segnaposto numero diapositiva 5">
            <a:extLst>
              <a:ext uri="{FF2B5EF4-FFF2-40B4-BE49-F238E27FC236}">
                <a16:creationId xmlns:a16="http://schemas.microsoft.com/office/drawing/2014/main" id="{2384839B-14AF-3709-A337-B8EEF9740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A5A0298B-8610-43D9-B58F-136B4E052372}" type="slidenum">
              <a:rPr lang="it-IT" altLang="it-IT" sz="1100" smtClean="0"/>
              <a:pPr/>
              <a:t>24</a:t>
            </a:fld>
            <a:endParaRPr lang="it-IT" altLang="it-IT" sz="1100"/>
          </a:p>
        </p:txBody>
      </p:sp>
      <p:sp>
        <p:nvSpPr>
          <p:cNvPr id="8197" name="Rectangle 2">
            <a:extLst>
              <a:ext uri="{FF2B5EF4-FFF2-40B4-BE49-F238E27FC236}">
                <a16:creationId xmlns:a16="http://schemas.microsoft.com/office/drawing/2014/main" id="{40621EC2-CD26-9DDE-5482-6088DF20FFA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6013" y="409575"/>
            <a:ext cx="7416800" cy="504825"/>
          </a:xfrm>
        </p:spPr>
        <p:txBody>
          <a:bodyPr/>
          <a:lstStyle/>
          <a:p>
            <a:pPr eaLnBrk="1" hangingPunct="1"/>
            <a:r>
              <a:rPr lang="it-IT" altLang="it-IT" sz="2200" b="0" dirty="0"/>
              <a:t>Shifted Window </a:t>
            </a:r>
            <a:r>
              <a:rPr lang="it-IT" altLang="it-IT" sz="2200" b="0" dirty="0" err="1"/>
              <a:t>Mechanism</a:t>
            </a:r>
            <a:endParaRPr lang="it-IT" altLang="it-IT" sz="2200" b="0" dirty="0"/>
          </a:p>
        </p:txBody>
      </p:sp>
      <p:grpSp>
        <p:nvGrpSpPr>
          <p:cNvPr id="5" name="Gruppo 4">
            <a:extLst>
              <a:ext uri="{FF2B5EF4-FFF2-40B4-BE49-F238E27FC236}">
                <a16:creationId xmlns:a16="http://schemas.microsoft.com/office/drawing/2014/main" id="{8BB0B6F9-D21D-65DD-6705-CBC14B27754E}"/>
              </a:ext>
            </a:extLst>
          </p:cNvPr>
          <p:cNvGrpSpPr/>
          <p:nvPr/>
        </p:nvGrpSpPr>
        <p:grpSpPr>
          <a:xfrm>
            <a:off x="323528" y="2204865"/>
            <a:ext cx="4032448" cy="2540024"/>
            <a:chOff x="323528" y="2204865"/>
            <a:chExt cx="4032448" cy="2540024"/>
          </a:xfrm>
        </p:grpSpPr>
        <p:pic>
          <p:nvPicPr>
            <p:cNvPr id="10" name="Immagine 9" descr="Immagine che contiene linea, testo, schermata, Parallelo&#10;&#10;Descrizione generata automaticamente">
              <a:extLst>
                <a:ext uri="{FF2B5EF4-FFF2-40B4-BE49-F238E27FC236}">
                  <a16:creationId xmlns:a16="http://schemas.microsoft.com/office/drawing/2014/main" id="{9C6F7C22-C629-6372-576A-01A5A0FE7C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843"/>
            <a:stretch/>
          </p:blipFill>
          <p:spPr>
            <a:xfrm>
              <a:off x="371872" y="2204865"/>
              <a:ext cx="3984104" cy="2088232"/>
            </a:xfrm>
            <a:prstGeom prst="rect">
              <a:avLst/>
            </a:prstGeom>
          </p:spPr>
        </p:pic>
        <p:sp>
          <p:nvSpPr>
            <p:cNvPr id="2" name="CasellaDiTesto 1">
              <a:extLst>
                <a:ext uri="{FF2B5EF4-FFF2-40B4-BE49-F238E27FC236}">
                  <a16:creationId xmlns:a16="http://schemas.microsoft.com/office/drawing/2014/main" id="{F980ABBB-7E03-FAF4-8FAD-BFE7E77540C3}"/>
                </a:ext>
              </a:extLst>
            </p:cNvPr>
            <p:cNvSpPr txBox="1"/>
            <p:nvPr/>
          </p:nvSpPr>
          <p:spPr>
            <a:xfrm>
              <a:off x="323528" y="4437112"/>
              <a:ext cx="22559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100" dirty="0">
                  <a:solidFill>
                    <a:srgbClr val="000000"/>
                  </a:solidFill>
                </a:rPr>
                <a:t>(a.1)</a:t>
              </a:r>
              <a:r>
                <a:rPr lang="it-IT" sz="1400" dirty="0">
                  <a:solidFill>
                    <a:srgbClr val="000000"/>
                  </a:solidFill>
                </a:rPr>
                <a:t> </a:t>
              </a:r>
              <a:r>
                <a:rPr lang="it-IT" sz="1400" dirty="0" err="1">
                  <a:solidFill>
                    <a:srgbClr val="000000"/>
                  </a:solidFill>
                </a:rPr>
                <a:t>Swin</a:t>
              </a:r>
              <a:r>
                <a:rPr lang="it-IT" sz="1400" dirty="0">
                  <a:solidFill>
                    <a:srgbClr val="000000"/>
                  </a:solidFill>
                </a:rPr>
                <a:t>-Transformer</a:t>
              </a:r>
            </a:p>
          </p:txBody>
        </p:sp>
        <p:sp>
          <p:nvSpPr>
            <p:cNvPr id="3" name="CasellaDiTesto 2">
              <a:extLst>
                <a:ext uri="{FF2B5EF4-FFF2-40B4-BE49-F238E27FC236}">
                  <a16:creationId xmlns:a16="http://schemas.microsoft.com/office/drawing/2014/main" id="{EBEC78CD-09E8-7813-076A-1069AA949FD8}"/>
                </a:ext>
              </a:extLst>
            </p:cNvPr>
            <p:cNvSpPr txBox="1"/>
            <p:nvPr/>
          </p:nvSpPr>
          <p:spPr>
            <a:xfrm>
              <a:off x="2987824" y="4437112"/>
              <a:ext cx="9361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100" dirty="0">
                  <a:solidFill>
                    <a:srgbClr val="000000"/>
                  </a:solidFill>
                </a:rPr>
                <a:t>(a.2)</a:t>
              </a:r>
              <a:r>
                <a:rPr lang="it-IT" sz="1400" dirty="0">
                  <a:solidFill>
                    <a:srgbClr val="000000"/>
                  </a:solidFill>
                </a:rPr>
                <a:t> </a:t>
              </a:r>
              <a:r>
                <a:rPr lang="it-IT" sz="1400" dirty="0" err="1">
                  <a:solidFill>
                    <a:srgbClr val="000000"/>
                  </a:solidFill>
                </a:rPr>
                <a:t>ViT</a:t>
              </a:r>
              <a:endParaRPr lang="it-IT" sz="140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9" name="Gruppo 8">
            <a:extLst>
              <a:ext uri="{FF2B5EF4-FFF2-40B4-BE49-F238E27FC236}">
                <a16:creationId xmlns:a16="http://schemas.microsoft.com/office/drawing/2014/main" id="{882ED3A3-5F71-8353-4982-D92A80AF4F0F}"/>
              </a:ext>
            </a:extLst>
          </p:cNvPr>
          <p:cNvGrpSpPr/>
          <p:nvPr/>
        </p:nvGrpSpPr>
        <p:grpSpPr>
          <a:xfrm>
            <a:off x="4860032" y="2509897"/>
            <a:ext cx="4083707" cy="2225013"/>
            <a:chOff x="4860032" y="2509897"/>
            <a:chExt cx="4083707" cy="2225013"/>
          </a:xfrm>
        </p:grpSpPr>
        <p:pic>
          <p:nvPicPr>
            <p:cNvPr id="6" name="Immagine 5" descr="Immagine che contiene schermata, Rettangolo, finestra&#10;&#10;Descrizione generata automaticamente">
              <a:extLst>
                <a:ext uri="{FF2B5EF4-FFF2-40B4-BE49-F238E27FC236}">
                  <a16:creationId xmlns:a16="http://schemas.microsoft.com/office/drawing/2014/main" id="{FD9D615A-3CF0-6CDA-90C1-02C4DEC2EB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357"/>
            <a:stretch/>
          </p:blipFill>
          <p:spPr>
            <a:xfrm>
              <a:off x="4860032" y="2509897"/>
              <a:ext cx="4083707" cy="1567176"/>
            </a:xfrm>
            <a:prstGeom prst="rect">
              <a:avLst/>
            </a:prstGeom>
          </p:spPr>
        </p:pic>
        <p:sp>
          <p:nvSpPr>
            <p:cNvPr id="7" name="CasellaDiTesto 6">
              <a:extLst>
                <a:ext uri="{FF2B5EF4-FFF2-40B4-BE49-F238E27FC236}">
                  <a16:creationId xmlns:a16="http://schemas.microsoft.com/office/drawing/2014/main" id="{8F3CED5B-444B-816B-7DB5-6E519F66D9CE}"/>
                </a:ext>
              </a:extLst>
            </p:cNvPr>
            <p:cNvSpPr txBox="1"/>
            <p:nvPr/>
          </p:nvSpPr>
          <p:spPr>
            <a:xfrm>
              <a:off x="5773929" y="4427133"/>
              <a:ext cx="22559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100" dirty="0">
                  <a:solidFill>
                    <a:srgbClr val="000000"/>
                  </a:solidFill>
                </a:rPr>
                <a:t>(b)</a:t>
              </a:r>
              <a:r>
                <a:rPr lang="it-IT" sz="1400" dirty="0">
                  <a:solidFill>
                    <a:srgbClr val="000000"/>
                  </a:solidFill>
                </a:rPr>
                <a:t> Shifted Window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076529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egnaposto data 3">
            <a:extLst>
              <a:ext uri="{FF2B5EF4-FFF2-40B4-BE49-F238E27FC236}">
                <a16:creationId xmlns:a16="http://schemas.microsoft.com/office/drawing/2014/main" id="{89F239C3-1771-5E40-418C-68B34C600A68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9E582260-007F-4969-8198-F6C9C1A10CB4}" type="datetime1">
              <a:rPr lang="it-IT" altLang="it-IT" sz="1100"/>
              <a:pPr/>
              <a:t>19/05/2023</a:t>
            </a:fld>
            <a:endParaRPr lang="it-IT" altLang="it-IT" sz="1100" dirty="0"/>
          </a:p>
        </p:txBody>
      </p:sp>
      <p:sp>
        <p:nvSpPr>
          <p:cNvPr id="8195" name="Segnaposto piè di pagina 4">
            <a:extLst>
              <a:ext uri="{FF2B5EF4-FFF2-40B4-BE49-F238E27FC236}">
                <a16:creationId xmlns:a16="http://schemas.microsoft.com/office/drawing/2014/main" id="{33EE81AF-2BDE-6422-00EF-765BFCD88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GB" altLang="it-IT" sz="1100" dirty="0" err="1"/>
              <a:t>nnAttention</a:t>
            </a:r>
            <a:r>
              <a:rPr lang="it-IT" altLang="it-IT" sz="1100" dirty="0"/>
              <a:t> U-net for Brain </a:t>
            </a:r>
            <a:r>
              <a:rPr lang="it-IT" altLang="it-IT" sz="1100" dirty="0" err="1"/>
              <a:t>Tumor</a:t>
            </a:r>
            <a:r>
              <a:rPr lang="it-IT" altLang="it-IT" sz="1100" dirty="0"/>
              <a:t> </a:t>
            </a:r>
            <a:r>
              <a:rPr lang="it-IT" altLang="it-IT" sz="1100" dirty="0" err="1"/>
              <a:t>Segmentation</a:t>
            </a:r>
            <a:endParaRPr lang="it-IT" altLang="it-IT" sz="1100" dirty="0"/>
          </a:p>
        </p:txBody>
      </p:sp>
      <p:sp>
        <p:nvSpPr>
          <p:cNvPr id="8196" name="Segnaposto numero diapositiva 5">
            <a:extLst>
              <a:ext uri="{FF2B5EF4-FFF2-40B4-BE49-F238E27FC236}">
                <a16:creationId xmlns:a16="http://schemas.microsoft.com/office/drawing/2014/main" id="{2384839B-14AF-3709-A337-B8EEF9740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A5A0298B-8610-43D9-B58F-136B4E052372}" type="slidenum">
              <a:rPr lang="it-IT" altLang="it-IT" sz="1100" smtClean="0"/>
              <a:pPr/>
              <a:t>25</a:t>
            </a:fld>
            <a:endParaRPr lang="it-IT" altLang="it-IT" sz="110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D9F2CACE-A9A3-E6F9-F0C6-08C7C65315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621" y="1760073"/>
            <a:ext cx="7996758" cy="3337854"/>
          </a:xfrm>
          <a:prstGeom prst="rect">
            <a:avLst/>
          </a:prstGeom>
        </p:spPr>
      </p:pic>
      <p:sp>
        <p:nvSpPr>
          <p:cNvPr id="3" name="Text Box 5">
            <a:extLst>
              <a:ext uri="{FF2B5EF4-FFF2-40B4-BE49-F238E27FC236}">
                <a16:creationId xmlns:a16="http://schemas.microsoft.com/office/drawing/2014/main" id="{96B10C8F-F35C-3402-9139-559E0F215D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6013" y="409675"/>
            <a:ext cx="7404100" cy="427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it-IT" altLang="it-IT" sz="2200" dirty="0">
                <a:solidFill>
                  <a:schemeClr val="tx1"/>
                </a:solidFill>
              </a:rPr>
              <a:t>3D Volume shifted </a:t>
            </a:r>
            <a:r>
              <a:rPr lang="it-IT" altLang="it-IT" sz="2200" dirty="0" err="1">
                <a:solidFill>
                  <a:schemeClr val="tx1"/>
                </a:solidFill>
              </a:rPr>
              <a:t>segmentation</a:t>
            </a:r>
            <a:endParaRPr lang="it-IT" altLang="it-IT" sz="2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70118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egnaposto data 3">
            <a:extLst>
              <a:ext uri="{FF2B5EF4-FFF2-40B4-BE49-F238E27FC236}">
                <a16:creationId xmlns:a16="http://schemas.microsoft.com/office/drawing/2014/main" id="{89F239C3-1771-5E40-418C-68B34C600A68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9E582260-007F-4969-8198-F6C9C1A10CB4}" type="datetime1">
              <a:rPr lang="it-IT" altLang="it-IT" sz="1100"/>
              <a:pPr/>
              <a:t>19/05/2023</a:t>
            </a:fld>
            <a:endParaRPr lang="it-IT" altLang="it-IT" sz="1100"/>
          </a:p>
        </p:txBody>
      </p:sp>
      <p:sp>
        <p:nvSpPr>
          <p:cNvPr id="8195" name="Segnaposto piè di pagina 4">
            <a:extLst>
              <a:ext uri="{FF2B5EF4-FFF2-40B4-BE49-F238E27FC236}">
                <a16:creationId xmlns:a16="http://schemas.microsoft.com/office/drawing/2014/main" id="{33EE81AF-2BDE-6422-00EF-765BFCD88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8196" name="Segnaposto numero diapositiva 5">
            <a:extLst>
              <a:ext uri="{FF2B5EF4-FFF2-40B4-BE49-F238E27FC236}">
                <a16:creationId xmlns:a16="http://schemas.microsoft.com/office/drawing/2014/main" id="{2384839B-14AF-3709-A337-B8EEF9740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A5A0298B-8610-43D9-B58F-136B4E052372}" type="slidenum">
              <a:rPr lang="it-IT" altLang="it-IT" sz="1100" smtClean="0"/>
              <a:pPr/>
              <a:t>26</a:t>
            </a:fld>
            <a:endParaRPr lang="it-IT" altLang="it-IT" sz="1100"/>
          </a:p>
        </p:txBody>
      </p:sp>
      <p:sp>
        <p:nvSpPr>
          <p:cNvPr id="8197" name="Rectangle 2">
            <a:extLst>
              <a:ext uri="{FF2B5EF4-FFF2-40B4-BE49-F238E27FC236}">
                <a16:creationId xmlns:a16="http://schemas.microsoft.com/office/drawing/2014/main" id="{40621EC2-CD26-9DDE-5482-6088DF20FFA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6013" y="409575"/>
            <a:ext cx="7416800" cy="504825"/>
          </a:xfrm>
        </p:spPr>
        <p:txBody>
          <a:bodyPr/>
          <a:lstStyle/>
          <a:p>
            <a:pPr eaLnBrk="1" hangingPunct="1"/>
            <a:r>
              <a:rPr lang="it-IT" altLang="it-IT"/>
              <a:t>Literature Review</a:t>
            </a:r>
          </a:p>
        </p:txBody>
      </p:sp>
      <p:pic>
        <p:nvPicPr>
          <p:cNvPr id="4" name="Immagine 3" descr="Immagine che contiene diagramma, testo, Piano, schematico&#10;&#10;Descrizione generata automaticamente">
            <a:extLst>
              <a:ext uri="{FF2B5EF4-FFF2-40B4-BE49-F238E27FC236}">
                <a16:creationId xmlns:a16="http://schemas.microsoft.com/office/drawing/2014/main" id="{688E8315-D655-41D7-0F2B-36AA2D197A5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52"/>
          <a:stretch/>
        </p:blipFill>
        <p:spPr>
          <a:xfrm>
            <a:off x="246753" y="2130802"/>
            <a:ext cx="8650494" cy="2522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7503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egnaposto data 3">
            <a:extLst>
              <a:ext uri="{FF2B5EF4-FFF2-40B4-BE49-F238E27FC236}">
                <a16:creationId xmlns:a16="http://schemas.microsoft.com/office/drawing/2014/main" id="{89F239C3-1771-5E40-418C-68B34C600A68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9E582260-007F-4969-8198-F6C9C1A10CB4}" type="datetime1">
              <a:rPr lang="it-IT" altLang="it-IT" sz="1100"/>
              <a:pPr/>
              <a:t>19/05/2023</a:t>
            </a:fld>
            <a:endParaRPr lang="it-IT" altLang="it-IT" sz="1100"/>
          </a:p>
        </p:txBody>
      </p:sp>
      <p:sp>
        <p:nvSpPr>
          <p:cNvPr id="8195" name="Segnaposto piè di pagina 4">
            <a:extLst>
              <a:ext uri="{FF2B5EF4-FFF2-40B4-BE49-F238E27FC236}">
                <a16:creationId xmlns:a16="http://schemas.microsoft.com/office/drawing/2014/main" id="{33EE81AF-2BDE-6422-00EF-765BFCD88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8196" name="Segnaposto numero diapositiva 5">
            <a:extLst>
              <a:ext uri="{FF2B5EF4-FFF2-40B4-BE49-F238E27FC236}">
                <a16:creationId xmlns:a16="http://schemas.microsoft.com/office/drawing/2014/main" id="{2384839B-14AF-3709-A337-B8EEF9740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A5A0298B-8610-43D9-B58F-136B4E052372}" type="slidenum">
              <a:rPr lang="it-IT" altLang="it-IT" sz="1100" smtClean="0"/>
              <a:pPr/>
              <a:t>27</a:t>
            </a:fld>
            <a:endParaRPr lang="it-IT" altLang="it-IT" sz="1100"/>
          </a:p>
        </p:txBody>
      </p:sp>
      <p:sp>
        <p:nvSpPr>
          <p:cNvPr id="8197" name="Rectangle 2">
            <a:extLst>
              <a:ext uri="{FF2B5EF4-FFF2-40B4-BE49-F238E27FC236}">
                <a16:creationId xmlns:a16="http://schemas.microsoft.com/office/drawing/2014/main" id="{40621EC2-CD26-9DDE-5482-6088DF20FFA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6013" y="409575"/>
            <a:ext cx="7416800" cy="504825"/>
          </a:xfrm>
        </p:spPr>
        <p:txBody>
          <a:bodyPr/>
          <a:lstStyle/>
          <a:p>
            <a:pPr eaLnBrk="1" hangingPunct="1"/>
            <a:r>
              <a:rPr lang="it-IT" altLang="it-IT" dirty="0"/>
              <a:t>SwinUNETR Transformer</a:t>
            </a:r>
          </a:p>
        </p:txBody>
      </p:sp>
      <p:pic>
        <p:nvPicPr>
          <p:cNvPr id="15" name="Immagine 14" descr="Immagine che contiene testo, diagramma, schermata, Piano&#10;&#10;Descrizione generata automaticamente">
            <a:extLst>
              <a:ext uri="{FF2B5EF4-FFF2-40B4-BE49-F238E27FC236}">
                <a16:creationId xmlns:a16="http://schemas.microsoft.com/office/drawing/2014/main" id="{61CA3713-5C75-FE69-9CB8-0659D16E6F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862" y="1706265"/>
            <a:ext cx="8776276" cy="3306911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96A41995-410A-25A3-7727-FCDBFD81BD7D}"/>
              </a:ext>
            </a:extLst>
          </p:cNvPr>
          <p:cNvSpPr txBox="1"/>
          <p:nvPr/>
        </p:nvSpPr>
        <p:spPr>
          <a:xfrm>
            <a:off x="1072952" y="5337706"/>
            <a:ext cx="73852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 err="1">
                <a:solidFill>
                  <a:srgbClr val="000000"/>
                </a:solidFill>
              </a:rPr>
              <a:t>Hatamizadeh</a:t>
            </a:r>
            <a:r>
              <a:rPr lang="en-GB" sz="1400" dirty="0">
                <a:solidFill>
                  <a:srgbClr val="000000"/>
                </a:solidFill>
              </a:rPr>
              <a:t>, A., Nath, V., Tang, Y. </a:t>
            </a:r>
            <a:r>
              <a:rPr lang="en-GB" sz="1400" i="1" dirty="0">
                <a:solidFill>
                  <a:srgbClr val="000000"/>
                </a:solidFill>
              </a:rPr>
              <a:t>et al., </a:t>
            </a:r>
            <a:r>
              <a:rPr lang="en-GB" sz="1400" dirty="0">
                <a:solidFill>
                  <a:srgbClr val="000000"/>
                </a:solidFill>
              </a:rPr>
              <a:t>2022. </a:t>
            </a:r>
            <a:r>
              <a:rPr lang="en-GB" sz="1400" b="1" dirty="0">
                <a:solidFill>
                  <a:srgbClr val="000000"/>
                </a:solidFill>
              </a:rPr>
              <a:t>Swin UNETR: Swin Transformers for Semantic Segmentation of Brain </a:t>
            </a:r>
            <a:r>
              <a:rPr lang="en-GB" sz="1400" b="1" dirty="0" err="1">
                <a:solidFill>
                  <a:srgbClr val="000000"/>
                </a:solidFill>
              </a:rPr>
              <a:t>Tumors</a:t>
            </a:r>
            <a:r>
              <a:rPr lang="en-GB" sz="1400" b="1" dirty="0">
                <a:solidFill>
                  <a:srgbClr val="000000"/>
                </a:solidFill>
              </a:rPr>
              <a:t> in MRI Images</a:t>
            </a:r>
            <a:r>
              <a:rPr lang="en-GB" sz="1400" dirty="0">
                <a:solidFill>
                  <a:srgbClr val="000000"/>
                </a:solidFill>
              </a:rPr>
              <a:t>, arXiv:2201.01266</a:t>
            </a:r>
          </a:p>
        </p:txBody>
      </p:sp>
    </p:spTree>
    <p:extLst>
      <p:ext uri="{BB962C8B-B14F-4D97-AF65-F5344CB8AC3E}">
        <p14:creationId xmlns:p14="http://schemas.microsoft.com/office/powerpoint/2010/main" val="39073740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egnaposto data 3">
            <a:extLst>
              <a:ext uri="{FF2B5EF4-FFF2-40B4-BE49-F238E27FC236}">
                <a16:creationId xmlns:a16="http://schemas.microsoft.com/office/drawing/2014/main" id="{89F239C3-1771-5E40-418C-68B34C600A68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9E582260-007F-4969-8198-F6C9C1A10CB4}" type="datetime1">
              <a:rPr lang="it-IT" altLang="it-IT" sz="1100"/>
              <a:pPr/>
              <a:t>19/05/2023</a:t>
            </a:fld>
            <a:endParaRPr lang="it-IT" altLang="it-IT" sz="1100"/>
          </a:p>
        </p:txBody>
      </p:sp>
      <p:sp>
        <p:nvSpPr>
          <p:cNvPr id="8195" name="Segnaposto piè di pagina 4">
            <a:extLst>
              <a:ext uri="{FF2B5EF4-FFF2-40B4-BE49-F238E27FC236}">
                <a16:creationId xmlns:a16="http://schemas.microsoft.com/office/drawing/2014/main" id="{33EE81AF-2BDE-6422-00EF-765BFCD88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8196" name="Segnaposto numero diapositiva 5">
            <a:extLst>
              <a:ext uri="{FF2B5EF4-FFF2-40B4-BE49-F238E27FC236}">
                <a16:creationId xmlns:a16="http://schemas.microsoft.com/office/drawing/2014/main" id="{2384839B-14AF-3709-A337-B8EEF9740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A5A0298B-8610-43D9-B58F-136B4E052372}" type="slidenum">
              <a:rPr lang="it-IT" altLang="it-IT" sz="1100" smtClean="0"/>
              <a:pPr/>
              <a:t>28</a:t>
            </a:fld>
            <a:endParaRPr lang="it-IT" altLang="it-IT" sz="1100"/>
          </a:p>
        </p:txBody>
      </p:sp>
      <p:sp>
        <p:nvSpPr>
          <p:cNvPr id="8197" name="Rectangle 2">
            <a:extLst>
              <a:ext uri="{FF2B5EF4-FFF2-40B4-BE49-F238E27FC236}">
                <a16:creationId xmlns:a16="http://schemas.microsoft.com/office/drawing/2014/main" id="{40621EC2-CD26-9DDE-5482-6088DF20FFA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6013" y="409575"/>
            <a:ext cx="7416800" cy="504825"/>
          </a:xfrm>
        </p:spPr>
        <p:txBody>
          <a:bodyPr/>
          <a:lstStyle/>
          <a:p>
            <a:pPr eaLnBrk="1" hangingPunct="1"/>
            <a:r>
              <a:rPr lang="it-IT" altLang="it-IT" dirty="0"/>
              <a:t>Attention U-Net</a:t>
            </a:r>
          </a:p>
        </p:txBody>
      </p:sp>
      <p:pic>
        <p:nvPicPr>
          <p:cNvPr id="4" name="Immagine 3" descr="Immagine che contiene testo, diagramma, design, schermata&#10;&#10;Descrizione generata automaticamente">
            <a:extLst>
              <a:ext uri="{FF2B5EF4-FFF2-40B4-BE49-F238E27FC236}">
                <a16:creationId xmlns:a16="http://schemas.microsoft.com/office/drawing/2014/main" id="{3BFAD2EA-8E18-3527-EA33-D8FCB05547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397" y="1503350"/>
            <a:ext cx="8441206" cy="385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0962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egnaposto data 3">
            <a:extLst>
              <a:ext uri="{FF2B5EF4-FFF2-40B4-BE49-F238E27FC236}">
                <a16:creationId xmlns:a16="http://schemas.microsoft.com/office/drawing/2014/main" id="{89F239C3-1771-5E40-418C-68B34C600A68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9E582260-007F-4969-8198-F6C9C1A10CB4}" type="datetime1">
              <a:rPr lang="it-IT" altLang="it-IT" sz="1100"/>
              <a:pPr/>
              <a:t>19/05/2023</a:t>
            </a:fld>
            <a:endParaRPr lang="it-IT" altLang="it-IT" sz="1100"/>
          </a:p>
        </p:txBody>
      </p:sp>
      <p:sp>
        <p:nvSpPr>
          <p:cNvPr id="8195" name="Segnaposto piè di pagina 4">
            <a:extLst>
              <a:ext uri="{FF2B5EF4-FFF2-40B4-BE49-F238E27FC236}">
                <a16:creationId xmlns:a16="http://schemas.microsoft.com/office/drawing/2014/main" id="{33EE81AF-2BDE-6422-00EF-765BFCD88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8196" name="Segnaposto numero diapositiva 5">
            <a:extLst>
              <a:ext uri="{FF2B5EF4-FFF2-40B4-BE49-F238E27FC236}">
                <a16:creationId xmlns:a16="http://schemas.microsoft.com/office/drawing/2014/main" id="{2384839B-14AF-3709-A337-B8EEF9740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A5A0298B-8610-43D9-B58F-136B4E052372}" type="slidenum">
              <a:rPr lang="it-IT" altLang="it-IT" sz="1100" smtClean="0"/>
              <a:pPr/>
              <a:t>29</a:t>
            </a:fld>
            <a:endParaRPr lang="it-IT" altLang="it-IT" sz="1100"/>
          </a:p>
        </p:txBody>
      </p:sp>
      <p:pic>
        <p:nvPicPr>
          <p:cNvPr id="3" name="Immagine 2" descr="Immagine che contiene testo, lavagna, schermata&#10;&#10;Descrizione generata automaticamente">
            <a:extLst>
              <a:ext uri="{FF2B5EF4-FFF2-40B4-BE49-F238E27FC236}">
                <a16:creationId xmlns:a16="http://schemas.microsoft.com/office/drawing/2014/main" id="{B39CA281-6118-82DE-C2B7-7D5BCE92F5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624" y="1484784"/>
            <a:ext cx="8006751" cy="3640571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CF334A8D-8A7D-800F-7A7A-1A6E99B91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023262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egnaposto data 4">
            <a:extLst>
              <a:ext uri="{FF2B5EF4-FFF2-40B4-BE49-F238E27FC236}">
                <a16:creationId xmlns:a16="http://schemas.microsoft.com/office/drawing/2014/main" id="{71765A47-F81D-ED19-AD12-9CA54E5A52FD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F3EF1D73-FA2A-47D8-8A51-DA34ADCF152B}" type="datetime1">
              <a:rPr lang="it-IT" altLang="it-IT" sz="1100"/>
              <a:pPr/>
              <a:t>19/05/2023</a:t>
            </a:fld>
            <a:endParaRPr lang="it-IT" altLang="it-IT" sz="1100"/>
          </a:p>
        </p:txBody>
      </p:sp>
      <p:sp>
        <p:nvSpPr>
          <p:cNvPr id="6147" name="Segnaposto piè di pagina 5">
            <a:extLst>
              <a:ext uri="{FF2B5EF4-FFF2-40B4-BE49-F238E27FC236}">
                <a16:creationId xmlns:a16="http://schemas.microsoft.com/office/drawing/2014/main" id="{8D82F97D-1807-2153-3926-9346D5CE9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6148" name="Segnaposto numero diapositiva 6">
            <a:extLst>
              <a:ext uri="{FF2B5EF4-FFF2-40B4-BE49-F238E27FC236}">
                <a16:creationId xmlns:a16="http://schemas.microsoft.com/office/drawing/2014/main" id="{E8BAAE7B-9500-0E77-9A68-9B9171CDE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D0031A8B-4720-4115-A00D-CB10E797A4FC}" type="slidenum">
              <a:rPr lang="it-IT" altLang="it-IT" sz="1100" smtClean="0"/>
              <a:pPr/>
              <a:t>3</a:t>
            </a:fld>
            <a:endParaRPr lang="it-IT" altLang="it-IT" sz="1100"/>
          </a:p>
        </p:txBody>
      </p:sp>
      <p:sp>
        <p:nvSpPr>
          <p:cNvPr id="6150" name="Rectangle 8">
            <a:extLst>
              <a:ext uri="{FF2B5EF4-FFF2-40B4-BE49-F238E27FC236}">
                <a16:creationId xmlns:a16="http://schemas.microsoft.com/office/drawing/2014/main" id="{E13AC70D-96D9-986D-8473-05A63C54C6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4213" y="630238"/>
            <a:ext cx="18415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it-IT" altLang="it-IT"/>
          </a:p>
        </p:txBody>
      </p:sp>
      <p:grpSp>
        <p:nvGrpSpPr>
          <p:cNvPr id="2" name="Gruppo 1">
            <a:extLst>
              <a:ext uri="{FF2B5EF4-FFF2-40B4-BE49-F238E27FC236}">
                <a16:creationId xmlns:a16="http://schemas.microsoft.com/office/drawing/2014/main" id="{7B71C423-2644-59F2-A936-F2D97223E08B}"/>
              </a:ext>
            </a:extLst>
          </p:cNvPr>
          <p:cNvGrpSpPr/>
          <p:nvPr/>
        </p:nvGrpSpPr>
        <p:grpSpPr>
          <a:xfrm>
            <a:off x="507556" y="2708920"/>
            <a:ext cx="8127360" cy="1497332"/>
            <a:chOff x="507556" y="2708920"/>
            <a:chExt cx="8127360" cy="1497332"/>
          </a:xfrm>
        </p:grpSpPr>
        <p:pic>
          <p:nvPicPr>
            <p:cNvPr id="3" name="Elemento grafico 2">
              <a:extLst>
                <a:ext uri="{FF2B5EF4-FFF2-40B4-BE49-F238E27FC236}">
                  <a16:creationId xmlns:a16="http://schemas.microsoft.com/office/drawing/2014/main" id="{85B6BC72-4B09-37A3-319B-87D9387522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96773" y="2708920"/>
              <a:ext cx="1080001" cy="1080000"/>
            </a:xfrm>
            <a:prstGeom prst="rect">
              <a:avLst/>
            </a:prstGeom>
          </p:spPr>
        </p:pic>
        <p:pic>
          <p:nvPicPr>
            <p:cNvPr id="5" name="Elemento grafico 4">
              <a:extLst>
                <a:ext uri="{FF2B5EF4-FFF2-40B4-BE49-F238E27FC236}">
                  <a16:creationId xmlns:a16="http://schemas.microsoft.com/office/drawing/2014/main" id="{3CF2D79A-EA9C-7280-8757-93826DB9F03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031999" y="2708920"/>
              <a:ext cx="1080001" cy="1080000"/>
            </a:xfrm>
            <a:prstGeom prst="rect">
              <a:avLst/>
            </a:prstGeom>
          </p:spPr>
        </p:pic>
        <p:pic>
          <p:nvPicPr>
            <p:cNvPr id="7" name="Elemento grafico 6">
              <a:extLst>
                <a:ext uri="{FF2B5EF4-FFF2-40B4-BE49-F238E27FC236}">
                  <a16:creationId xmlns:a16="http://schemas.microsoft.com/office/drawing/2014/main" id="{A7D4235A-928E-C33F-D49F-EFB903892E8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967226" y="2708920"/>
              <a:ext cx="1080001" cy="1080000"/>
            </a:xfrm>
            <a:prstGeom prst="rect">
              <a:avLst/>
            </a:prstGeom>
          </p:spPr>
        </p:pic>
        <p:sp>
          <p:nvSpPr>
            <p:cNvPr id="10" name="CasellaDiTesto 9">
              <a:extLst>
                <a:ext uri="{FF2B5EF4-FFF2-40B4-BE49-F238E27FC236}">
                  <a16:creationId xmlns:a16="http://schemas.microsoft.com/office/drawing/2014/main" id="{D212797F-6444-6273-0F64-9BA7F191D7C1}"/>
                </a:ext>
              </a:extLst>
            </p:cNvPr>
            <p:cNvSpPr txBox="1"/>
            <p:nvPr/>
          </p:nvSpPr>
          <p:spPr>
            <a:xfrm>
              <a:off x="507556" y="3806142"/>
              <a:ext cx="225843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2000" dirty="0">
                  <a:solidFill>
                    <a:srgbClr val="000000"/>
                  </a:solidFill>
                </a:rPr>
                <a:t>CLASSIFICATION</a:t>
              </a:r>
            </a:p>
          </p:txBody>
        </p:sp>
        <p:sp>
          <p:nvSpPr>
            <p:cNvPr id="11" name="CasellaDiTesto 10">
              <a:extLst>
                <a:ext uri="{FF2B5EF4-FFF2-40B4-BE49-F238E27FC236}">
                  <a16:creationId xmlns:a16="http://schemas.microsoft.com/office/drawing/2014/main" id="{6D53479B-B897-38AB-96C7-A6B7BE4BFF8E}"/>
                </a:ext>
              </a:extLst>
            </p:cNvPr>
            <p:cNvSpPr txBox="1"/>
            <p:nvPr/>
          </p:nvSpPr>
          <p:spPr>
            <a:xfrm>
              <a:off x="3442782" y="3782985"/>
              <a:ext cx="225843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2000" dirty="0">
                  <a:solidFill>
                    <a:srgbClr val="000000"/>
                  </a:solidFill>
                </a:rPr>
                <a:t>DETECTION</a:t>
              </a:r>
            </a:p>
          </p:txBody>
        </p:sp>
        <p:sp>
          <p:nvSpPr>
            <p:cNvPr id="12" name="CasellaDiTesto 11">
              <a:extLst>
                <a:ext uri="{FF2B5EF4-FFF2-40B4-BE49-F238E27FC236}">
                  <a16:creationId xmlns:a16="http://schemas.microsoft.com/office/drawing/2014/main" id="{8F0581BE-42A6-883E-EDAA-7B9ECD0FB6B9}"/>
                </a:ext>
              </a:extLst>
            </p:cNvPr>
            <p:cNvSpPr txBox="1"/>
            <p:nvPr/>
          </p:nvSpPr>
          <p:spPr>
            <a:xfrm>
              <a:off x="6376483" y="3806142"/>
              <a:ext cx="225843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2000" dirty="0">
                  <a:solidFill>
                    <a:srgbClr val="000000"/>
                  </a:solidFill>
                </a:rPr>
                <a:t>SEGMENTATION</a:t>
              </a:r>
            </a:p>
          </p:txBody>
        </p:sp>
      </p:grpSp>
      <p:sp>
        <p:nvSpPr>
          <p:cNvPr id="4" name="Rectangle 2">
            <a:extLst>
              <a:ext uri="{FF2B5EF4-FFF2-40B4-BE49-F238E27FC236}">
                <a16:creationId xmlns:a16="http://schemas.microsoft.com/office/drawing/2014/main" id="{18D58D64-32EB-47B2-0BF7-758C3F4BAA5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6013" y="404813"/>
            <a:ext cx="7416800" cy="509587"/>
          </a:xfrm>
        </p:spPr>
        <p:txBody>
          <a:bodyPr/>
          <a:lstStyle/>
          <a:p>
            <a:pPr eaLnBrk="1" hangingPunct="1"/>
            <a:r>
              <a:rPr lang="it-IT" altLang="it-IT" dirty="0"/>
              <a:t>Computer Vision</a:t>
            </a:r>
          </a:p>
        </p:txBody>
      </p:sp>
    </p:spTree>
    <p:extLst>
      <p:ext uri="{BB962C8B-B14F-4D97-AF65-F5344CB8AC3E}">
        <p14:creationId xmlns:p14="http://schemas.microsoft.com/office/powerpoint/2010/main" val="23331406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egnaposto data 3">
            <a:extLst>
              <a:ext uri="{FF2B5EF4-FFF2-40B4-BE49-F238E27FC236}">
                <a16:creationId xmlns:a16="http://schemas.microsoft.com/office/drawing/2014/main" id="{89F239C3-1771-5E40-418C-68B34C600A68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9E582260-007F-4969-8198-F6C9C1A10CB4}" type="datetime1">
              <a:rPr lang="it-IT" altLang="it-IT" sz="1100"/>
              <a:pPr/>
              <a:t>19/05/2023</a:t>
            </a:fld>
            <a:endParaRPr lang="it-IT" altLang="it-IT" sz="1100"/>
          </a:p>
        </p:txBody>
      </p:sp>
      <p:sp>
        <p:nvSpPr>
          <p:cNvPr id="8195" name="Segnaposto piè di pagina 4">
            <a:extLst>
              <a:ext uri="{FF2B5EF4-FFF2-40B4-BE49-F238E27FC236}">
                <a16:creationId xmlns:a16="http://schemas.microsoft.com/office/drawing/2014/main" id="{33EE81AF-2BDE-6422-00EF-765BFCD88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8196" name="Segnaposto numero diapositiva 5">
            <a:extLst>
              <a:ext uri="{FF2B5EF4-FFF2-40B4-BE49-F238E27FC236}">
                <a16:creationId xmlns:a16="http://schemas.microsoft.com/office/drawing/2014/main" id="{2384839B-14AF-3709-A337-B8EEF9740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A5A0298B-8610-43D9-B58F-136B4E052372}" type="slidenum">
              <a:rPr lang="it-IT" altLang="it-IT" sz="1100" smtClean="0"/>
              <a:pPr/>
              <a:t>30</a:t>
            </a:fld>
            <a:endParaRPr lang="it-IT" altLang="it-IT" sz="1100"/>
          </a:p>
        </p:txBody>
      </p:sp>
      <p:pic>
        <p:nvPicPr>
          <p:cNvPr id="3" name="Immagine 2" descr="Immagine che contiene testo, Carattere, diagramma, linea&#10;&#10;Descrizione generata automaticamente">
            <a:extLst>
              <a:ext uri="{FF2B5EF4-FFF2-40B4-BE49-F238E27FC236}">
                <a16:creationId xmlns:a16="http://schemas.microsoft.com/office/drawing/2014/main" id="{846AEBE0-F5D6-3476-AB6A-C832D48AE1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" y="2338685"/>
            <a:ext cx="8458200" cy="2180630"/>
          </a:xfrm>
          <a:prstGeom prst="rect">
            <a:avLst/>
          </a:prstGeom>
        </p:spPr>
      </p:pic>
      <p:sp>
        <p:nvSpPr>
          <p:cNvPr id="2" name="Text Box 5">
            <a:extLst>
              <a:ext uri="{FF2B5EF4-FFF2-40B4-BE49-F238E27FC236}">
                <a16:creationId xmlns:a16="http://schemas.microsoft.com/office/drawing/2014/main" id="{3BDF3C5A-865F-E90A-3C43-B579F62E4E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9950" y="476672"/>
            <a:ext cx="7404100" cy="427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it-IT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900" kern="12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900" kern="12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900" kern="12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900" kern="12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9pPr>
          </a:lstStyle>
          <a:p>
            <a:pPr>
              <a:spcBef>
                <a:spcPct val="50000"/>
              </a:spcBef>
            </a:pPr>
            <a:r>
              <a:rPr lang="it-IT" altLang="it-IT" sz="2200" b="1" dirty="0">
                <a:solidFill>
                  <a:schemeClr val="tx1"/>
                </a:solidFill>
              </a:rPr>
              <a:t>Attention</a:t>
            </a:r>
            <a:r>
              <a:rPr lang="it-IT" altLang="it-IT" sz="2200" dirty="0">
                <a:solidFill>
                  <a:srgbClr val="000000"/>
                </a:solidFill>
              </a:rPr>
              <a:t> </a:t>
            </a:r>
            <a:r>
              <a:rPr lang="it-IT" altLang="it-IT" sz="2200" b="1" dirty="0">
                <a:solidFill>
                  <a:schemeClr val="tx1"/>
                </a:solidFill>
              </a:rPr>
              <a:t>Gate</a:t>
            </a:r>
          </a:p>
        </p:txBody>
      </p:sp>
    </p:spTree>
    <p:extLst>
      <p:ext uri="{BB962C8B-B14F-4D97-AF65-F5344CB8AC3E}">
        <p14:creationId xmlns:p14="http://schemas.microsoft.com/office/powerpoint/2010/main" val="37611728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egnaposto data 3">
            <a:extLst>
              <a:ext uri="{FF2B5EF4-FFF2-40B4-BE49-F238E27FC236}">
                <a16:creationId xmlns:a16="http://schemas.microsoft.com/office/drawing/2014/main" id="{89F239C3-1771-5E40-418C-68B34C600A68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9E582260-007F-4969-8198-F6C9C1A10CB4}" type="datetime1">
              <a:rPr lang="it-IT" altLang="it-IT" sz="1100" smtClean="0"/>
              <a:pPr/>
              <a:t>19/05/2023</a:t>
            </a:fld>
            <a:endParaRPr lang="it-IT" altLang="it-IT" sz="1100"/>
          </a:p>
        </p:txBody>
      </p:sp>
      <p:sp>
        <p:nvSpPr>
          <p:cNvPr id="8195" name="Segnaposto piè di pagina 4">
            <a:extLst>
              <a:ext uri="{FF2B5EF4-FFF2-40B4-BE49-F238E27FC236}">
                <a16:creationId xmlns:a16="http://schemas.microsoft.com/office/drawing/2014/main" id="{33EE81AF-2BDE-6422-00EF-765BFCD88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8196" name="Segnaposto numero diapositiva 5">
            <a:extLst>
              <a:ext uri="{FF2B5EF4-FFF2-40B4-BE49-F238E27FC236}">
                <a16:creationId xmlns:a16="http://schemas.microsoft.com/office/drawing/2014/main" id="{2384839B-14AF-3709-A337-B8EEF9740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A5A0298B-8610-43D9-B58F-136B4E052372}" type="slidenum">
              <a:rPr lang="it-IT" altLang="it-IT" sz="1100" smtClean="0"/>
              <a:pPr/>
              <a:t>31</a:t>
            </a:fld>
            <a:endParaRPr lang="it-IT" altLang="it-IT" sz="1100"/>
          </a:p>
        </p:txBody>
      </p:sp>
      <p:sp>
        <p:nvSpPr>
          <p:cNvPr id="8197" name="Rectangle 2">
            <a:extLst>
              <a:ext uri="{FF2B5EF4-FFF2-40B4-BE49-F238E27FC236}">
                <a16:creationId xmlns:a16="http://schemas.microsoft.com/office/drawing/2014/main" id="{40621EC2-CD26-9DDE-5482-6088DF20FFA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6013" y="409575"/>
            <a:ext cx="7416800" cy="504825"/>
          </a:xfrm>
        </p:spPr>
        <p:txBody>
          <a:bodyPr/>
          <a:lstStyle/>
          <a:p>
            <a:pPr eaLnBrk="1" hangingPunct="1"/>
            <a:r>
              <a:rPr lang="it-IT" altLang="it-IT"/>
              <a:t>nnAttention U-Net</a:t>
            </a:r>
            <a:endParaRPr lang="it-IT" altLang="it-IT" dirty="0"/>
          </a:p>
        </p:txBody>
      </p:sp>
      <p:pic>
        <p:nvPicPr>
          <p:cNvPr id="5" name="Immagine 4" descr="Immagine che contiene diagramma, testo, design, schermata&#10;&#10;Descrizione generata automaticamente">
            <a:extLst>
              <a:ext uri="{FF2B5EF4-FFF2-40B4-BE49-F238E27FC236}">
                <a16:creationId xmlns:a16="http://schemas.microsoft.com/office/drawing/2014/main" id="{5A46B964-A024-DBA9-8C90-9712DF0C588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572"/>
          <a:stretch/>
        </p:blipFill>
        <p:spPr>
          <a:xfrm>
            <a:off x="3341" y="1109677"/>
            <a:ext cx="9140659" cy="2607355"/>
          </a:xfrm>
          <a:prstGeom prst="rect">
            <a:avLst/>
          </a:prstGeom>
        </p:spPr>
      </p:pic>
      <p:pic>
        <p:nvPicPr>
          <p:cNvPr id="2" name="Immagine 1" descr="Immagine che contiene diagramma, testo, design, schermata&#10;&#10;Descrizione generata automaticamente">
            <a:extLst>
              <a:ext uri="{FF2B5EF4-FFF2-40B4-BE49-F238E27FC236}">
                <a16:creationId xmlns:a16="http://schemas.microsoft.com/office/drawing/2014/main" id="{19C3681C-EF5D-F2B0-0A46-79D8F9B3F35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37" t="61261" r="19374" b="4732"/>
          <a:stretch/>
        </p:blipFill>
        <p:spPr>
          <a:xfrm>
            <a:off x="538439" y="3811271"/>
            <a:ext cx="8067121" cy="2180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4489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8E519F5-4108-F7A6-F6C6-BEC2080095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75D5A2A-CA9A-45EB-AF9F-B590E64FD0EE}" type="datetime1">
              <a:rPr lang="it-IT" altLang="it-IT" smtClean="0"/>
              <a:pPr>
                <a:defRPr/>
              </a:pPr>
              <a:t>19/05/2023</a:t>
            </a:fld>
            <a:endParaRPr lang="it-IT" alt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AD4B609-048B-29FE-E1FA-F92441A0EF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altLang="it-IT"/>
              <a:t>nnAttention U-net for Brain Tumor Segmentation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15E2393-3E33-DE99-5C7E-410B05F89B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 altLang="it-IT"/>
              <a:t>Pagina </a:t>
            </a:r>
            <a:fld id="{9793B3BA-EF37-4442-BC32-3848B386B1EC}" type="slidenum">
              <a:rPr lang="it-IT" altLang="it-IT" smtClean="0"/>
              <a:pPr>
                <a:defRPr/>
              </a:pPr>
              <a:t>32</a:t>
            </a:fld>
            <a:endParaRPr lang="it-IT" altLang="it-IT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CFB5DE42-2511-7701-2747-955F2B3FFAB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6013" y="409575"/>
            <a:ext cx="7416800" cy="504825"/>
          </a:xfrm>
        </p:spPr>
        <p:txBody>
          <a:bodyPr/>
          <a:lstStyle/>
          <a:p>
            <a:pPr eaLnBrk="1" hangingPunct="1"/>
            <a:r>
              <a:rPr lang="it-IT" altLang="it-IT" dirty="0" err="1"/>
              <a:t>Methodology</a:t>
            </a:r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20417462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Segnaposto data 3">
            <a:extLst>
              <a:ext uri="{FF2B5EF4-FFF2-40B4-BE49-F238E27FC236}">
                <a16:creationId xmlns:a16="http://schemas.microsoft.com/office/drawing/2014/main" id="{9B8292F6-CBDA-E9FD-75F0-B36DAB85FFAB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167E3B0B-DB4C-41AF-9EC4-C186560DCD71}" type="datetime1">
              <a:rPr lang="it-IT" altLang="it-IT" sz="1100"/>
              <a:pPr/>
              <a:t>19/05/2023</a:t>
            </a:fld>
            <a:endParaRPr lang="it-IT" altLang="it-IT" sz="1100"/>
          </a:p>
        </p:txBody>
      </p:sp>
      <p:sp>
        <p:nvSpPr>
          <p:cNvPr id="10243" name="Segnaposto piè di pagina 4">
            <a:extLst>
              <a:ext uri="{FF2B5EF4-FFF2-40B4-BE49-F238E27FC236}">
                <a16:creationId xmlns:a16="http://schemas.microsoft.com/office/drawing/2014/main" id="{C9B8F0B8-F0D3-CA9B-DFA5-916B0CBAF0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10244" name="Segnaposto numero diapositiva 5">
            <a:extLst>
              <a:ext uri="{FF2B5EF4-FFF2-40B4-BE49-F238E27FC236}">
                <a16:creationId xmlns:a16="http://schemas.microsoft.com/office/drawing/2014/main" id="{574F413A-2956-7C6D-313C-CBE786C61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83F64888-5FC8-4DD9-AEE1-0DCC84BBF39F}" type="slidenum">
              <a:rPr lang="it-IT" altLang="it-IT" sz="1100" smtClean="0"/>
              <a:pPr/>
              <a:t>33</a:t>
            </a:fld>
            <a:endParaRPr lang="it-IT" altLang="it-IT" sz="1100"/>
          </a:p>
        </p:txBody>
      </p:sp>
      <p:sp>
        <p:nvSpPr>
          <p:cNvPr id="10245" name="Rectangle 4">
            <a:extLst>
              <a:ext uri="{FF2B5EF4-FFF2-40B4-BE49-F238E27FC236}">
                <a16:creationId xmlns:a16="http://schemas.microsoft.com/office/drawing/2014/main" id="{0EDE714C-7A75-2183-4E2F-A1C290A8066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6013" y="409575"/>
            <a:ext cx="7416800" cy="504825"/>
          </a:xfrm>
        </p:spPr>
        <p:txBody>
          <a:bodyPr/>
          <a:lstStyle/>
          <a:p>
            <a:pPr eaLnBrk="1" hangingPunct="1"/>
            <a:r>
              <a:rPr lang="it-IT" altLang="it-IT" dirty="0" err="1"/>
              <a:t>Methodology</a:t>
            </a:r>
            <a:endParaRPr lang="it-IT" altLang="it-IT" dirty="0"/>
          </a:p>
        </p:txBody>
      </p:sp>
      <p:grpSp>
        <p:nvGrpSpPr>
          <p:cNvPr id="12" name="Gruppo 11">
            <a:extLst>
              <a:ext uri="{FF2B5EF4-FFF2-40B4-BE49-F238E27FC236}">
                <a16:creationId xmlns:a16="http://schemas.microsoft.com/office/drawing/2014/main" id="{B6F0ED96-E5FE-7957-A73B-32E2CBB76A7D}"/>
              </a:ext>
            </a:extLst>
          </p:cNvPr>
          <p:cNvGrpSpPr/>
          <p:nvPr/>
        </p:nvGrpSpPr>
        <p:grpSpPr>
          <a:xfrm>
            <a:off x="791393" y="1412776"/>
            <a:ext cx="7561213" cy="4441644"/>
            <a:chOff x="562793" y="1674741"/>
            <a:chExt cx="7561213" cy="4441644"/>
          </a:xfrm>
        </p:grpSpPr>
        <p:pic>
          <p:nvPicPr>
            <p:cNvPr id="3" name="Immagine 2" descr="Immagine che contiene Elementi grafici, design&#10;&#10;Descrizione generata automaticamente">
              <a:extLst>
                <a:ext uri="{FF2B5EF4-FFF2-40B4-BE49-F238E27FC236}">
                  <a16:creationId xmlns:a16="http://schemas.microsoft.com/office/drawing/2014/main" id="{1A6492BA-7EBF-87CB-B860-47CA074413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2793" y="1674741"/>
              <a:ext cx="3507349" cy="890163"/>
            </a:xfrm>
            <a:prstGeom prst="rect">
              <a:avLst/>
            </a:prstGeom>
          </p:spPr>
        </p:pic>
        <p:pic>
          <p:nvPicPr>
            <p:cNvPr id="5" name="Immagine 4" descr="Immagine che contiene schermata, nero, oscurità&#10;&#10;Descrizione generata automaticamente">
              <a:extLst>
                <a:ext uri="{FF2B5EF4-FFF2-40B4-BE49-F238E27FC236}">
                  <a16:creationId xmlns:a16="http://schemas.microsoft.com/office/drawing/2014/main" id="{4BE4081B-A167-A49E-6BB3-133EB00D3F1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147" y="3094938"/>
              <a:ext cx="3507349" cy="446099"/>
            </a:xfrm>
            <a:prstGeom prst="rect">
              <a:avLst/>
            </a:prstGeom>
          </p:spPr>
        </p:pic>
        <p:pic>
          <p:nvPicPr>
            <p:cNvPr id="7" name="Immagine 6" descr="Immagine che contiene Carattere, Elementi grafici, logo, grafica&#10;&#10;Descrizione generata automaticamente">
              <a:extLst>
                <a:ext uri="{FF2B5EF4-FFF2-40B4-BE49-F238E27FC236}">
                  <a16:creationId xmlns:a16="http://schemas.microsoft.com/office/drawing/2014/main" id="{822FA899-1006-C91A-B9AF-0B6C10A09D2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2240" y="3573016"/>
              <a:ext cx="2608300" cy="1030761"/>
            </a:xfrm>
            <a:prstGeom prst="rect">
              <a:avLst/>
            </a:prstGeom>
          </p:spPr>
        </p:pic>
        <p:pic>
          <p:nvPicPr>
            <p:cNvPr id="9" name="Immagine 8" descr="Immagine che contiene testo, Carattere, Elementi grafici, logo&#10;&#10;Descrizione generata automaticamente">
              <a:extLst>
                <a:ext uri="{FF2B5EF4-FFF2-40B4-BE49-F238E27FC236}">
                  <a16:creationId xmlns:a16="http://schemas.microsoft.com/office/drawing/2014/main" id="{80BE459B-5FCA-D14F-8C49-57454CBEBCB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16657" y="2421079"/>
              <a:ext cx="3507349" cy="647881"/>
            </a:xfrm>
            <a:prstGeom prst="rect">
              <a:avLst/>
            </a:prstGeom>
          </p:spPr>
        </p:pic>
        <p:pic>
          <p:nvPicPr>
            <p:cNvPr id="4" name="Immagine 3" descr="Immagine che contiene Carattere, Elementi grafici, simbolo, logo&#10;&#10;Descrizione generata automaticamente">
              <a:extLst>
                <a:ext uri="{FF2B5EF4-FFF2-40B4-BE49-F238E27FC236}">
                  <a16:creationId xmlns:a16="http://schemas.microsoft.com/office/drawing/2014/main" id="{EC21B236-CBB1-AD60-192E-6A37CC4D53E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7330" y="4077072"/>
              <a:ext cx="3012812" cy="963397"/>
            </a:xfrm>
            <a:prstGeom prst="rect">
              <a:avLst/>
            </a:prstGeom>
          </p:spPr>
        </p:pic>
        <p:pic>
          <p:nvPicPr>
            <p:cNvPr id="8" name="Immagine 7" descr="Immagine che contiene Carattere, logo, Elementi grafici, bianco&#10;&#10;Descrizione generata automaticamente">
              <a:extLst>
                <a:ext uri="{FF2B5EF4-FFF2-40B4-BE49-F238E27FC236}">
                  <a16:creationId xmlns:a16="http://schemas.microsoft.com/office/drawing/2014/main" id="{F4DB0067-D524-C4F0-3A07-492282639FA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4250" y="4650770"/>
              <a:ext cx="2608300" cy="146561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Segnaposto data 3">
            <a:extLst>
              <a:ext uri="{FF2B5EF4-FFF2-40B4-BE49-F238E27FC236}">
                <a16:creationId xmlns:a16="http://schemas.microsoft.com/office/drawing/2014/main" id="{9B8292F6-CBDA-E9FD-75F0-B36DAB85FFAB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167E3B0B-DB4C-41AF-9EC4-C186560DCD71}" type="datetime1">
              <a:rPr lang="it-IT" altLang="it-IT" sz="1100"/>
              <a:pPr/>
              <a:t>19/05/2023</a:t>
            </a:fld>
            <a:endParaRPr lang="it-IT" altLang="it-IT" sz="1100"/>
          </a:p>
        </p:txBody>
      </p:sp>
      <p:sp>
        <p:nvSpPr>
          <p:cNvPr id="10243" name="Segnaposto piè di pagina 4">
            <a:extLst>
              <a:ext uri="{FF2B5EF4-FFF2-40B4-BE49-F238E27FC236}">
                <a16:creationId xmlns:a16="http://schemas.microsoft.com/office/drawing/2014/main" id="{C9B8F0B8-F0D3-CA9B-DFA5-916B0CBAF0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10244" name="Segnaposto numero diapositiva 5">
            <a:extLst>
              <a:ext uri="{FF2B5EF4-FFF2-40B4-BE49-F238E27FC236}">
                <a16:creationId xmlns:a16="http://schemas.microsoft.com/office/drawing/2014/main" id="{574F413A-2956-7C6D-313C-CBE786C61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83F64888-5FC8-4DD9-AEE1-0DCC84BBF39F}" type="slidenum">
              <a:rPr lang="it-IT" altLang="it-IT" sz="1100" smtClean="0"/>
              <a:pPr/>
              <a:t>34</a:t>
            </a:fld>
            <a:endParaRPr lang="it-IT" altLang="it-IT" sz="1100"/>
          </a:p>
        </p:txBody>
      </p:sp>
      <p:sp>
        <p:nvSpPr>
          <p:cNvPr id="10245" name="Rectangle 4">
            <a:extLst>
              <a:ext uri="{FF2B5EF4-FFF2-40B4-BE49-F238E27FC236}">
                <a16:creationId xmlns:a16="http://schemas.microsoft.com/office/drawing/2014/main" id="{0EDE714C-7A75-2183-4E2F-A1C290A8066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6013" y="409575"/>
            <a:ext cx="7416800" cy="504825"/>
          </a:xfrm>
        </p:spPr>
        <p:txBody>
          <a:bodyPr/>
          <a:lstStyle/>
          <a:p>
            <a:pPr eaLnBrk="1" hangingPunct="1"/>
            <a:r>
              <a:rPr lang="it-IT" altLang="it-IT" sz="2200" b="0" dirty="0" err="1"/>
              <a:t>Ablation</a:t>
            </a:r>
            <a:r>
              <a:rPr lang="it-IT" altLang="it-IT" sz="2200" b="0" dirty="0"/>
              <a:t> Studies</a:t>
            </a:r>
          </a:p>
        </p:txBody>
      </p:sp>
      <p:grpSp>
        <p:nvGrpSpPr>
          <p:cNvPr id="10284" name="Gruppo 10283">
            <a:extLst>
              <a:ext uri="{FF2B5EF4-FFF2-40B4-BE49-F238E27FC236}">
                <a16:creationId xmlns:a16="http://schemas.microsoft.com/office/drawing/2014/main" id="{C1CED32A-6DE3-40FC-F274-F44AE597B6EA}"/>
              </a:ext>
            </a:extLst>
          </p:cNvPr>
          <p:cNvGrpSpPr/>
          <p:nvPr/>
        </p:nvGrpSpPr>
        <p:grpSpPr>
          <a:xfrm>
            <a:off x="5566005" y="1009400"/>
            <a:ext cx="2829573" cy="4772750"/>
            <a:chOff x="5566005" y="1009400"/>
            <a:chExt cx="2829573" cy="4772750"/>
          </a:xfrm>
        </p:grpSpPr>
        <p:grpSp>
          <p:nvGrpSpPr>
            <p:cNvPr id="10277" name="Gruppo 10276">
              <a:extLst>
                <a:ext uri="{FF2B5EF4-FFF2-40B4-BE49-F238E27FC236}">
                  <a16:creationId xmlns:a16="http://schemas.microsoft.com/office/drawing/2014/main" id="{480A4380-66C0-23C8-DB29-F1A88505EF1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632415" y="1009400"/>
              <a:ext cx="2763163" cy="4225791"/>
              <a:chOff x="5495865" y="1013104"/>
              <a:chExt cx="3036948" cy="4644500"/>
            </a:xfrm>
          </p:grpSpPr>
          <p:grpSp>
            <p:nvGrpSpPr>
              <p:cNvPr id="10274" name="Gruppo 10273">
                <a:extLst>
                  <a:ext uri="{FF2B5EF4-FFF2-40B4-BE49-F238E27FC236}">
                    <a16:creationId xmlns:a16="http://schemas.microsoft.com/office/drawing/2014/main" id="{C098F590-562D-F810-8C00-BBB8D5D151C4}"/>
                  </a:ext>
                </a:extLst>
              </p:cNvPr>
              <p:cNvGrpSpPr/>
              <p:nvPr/>
            </p:nvGrpSpPr>
            <p:grpSpPr>
              <a:xfrm>
                <a:off x="5495865" y="1013104"/>
                <a:ext cx="3036285" cy="1416804"/>
                <a:chOff x="971600" y="1421490"/>
                <a:chExt cx="3036285" cy="1416804"/>
              </a:xfrm>
            </p:grpSpPr>
            <p:grpSp>
              <p:nvGrpSpPr>
                <p:cNvPr id="13" name="Gruppo 12">
                  <a:extLst>
                    <a:ext uri="{FF2B5EF4-FFF2-40B4-BE49-F238E27FC236}">
                      <a16:creationId xmlns:a16="http://schemas.microsoft.com/office/drawing/2014/main" id="{6CCB47C5-DAF4-56C9-2328-CE679CC5D08D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1112284" y="1421490"/>
                  <a:ext cx="2895601" cy="1064471"/>
                  <a:chOff x="2461198" y="2703034"/>
                  <a:chExt cx="4937281" cy="1815026"/>
                </a:xfrm>
              </p:grpSpPr>
              <p:sp>
                <p:nvSpPr>
                  <p:cNvPr id="2" name="Cubo 1">
                    <a:extLst>
                      <a:ext uri="{FF2B5EF4-FFF2-40B4-BE49-F238E27FC236}">
                        <a16:creationId xmlns:a16="http://schemas.microsoft.com/office/drawing/2014/main" id="{B5462E80-F0AA-3BF8-3743-BCCAD9D6C78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461198" y="3869988"/>
                    <a:ext cx="720080" cy="648072"/>
                  </a:xfrm>
                  <a:prstGeom prst="cube">
                    <a:avLst>
                      <a:gd name="adj" fmla="val 26973"/>
                    </a:avLst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GB" sz="900" b="0" i="0" u="none" strike="noStrike" cap="none" normalizeH="0" baseline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ea typeface="ＭＳ Ｐゴシック" panose="020B0600070205080204" pitchFamily="34" charset="-128"/>
                    </a:endParaRPr>
                  </a:p>
                </p:txBody>
              </p:sp>
              <p:sp>
                <p:nvSpPr>
                  <p:cNvPr id="10" name="Cubo 9">
                    <a:extLst>
                      <a:ext uri="{FF2B5EF4-FFF2-40B4-BE49-F238E27FC236}">
                        <a16:creationId xmlns:a16="http://schemas.microsoft.com/office/drawing/2014/main" id="{DD8AEBF9-8D35-49B5-9A4C-96FDBDE99DC4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 bwMode="auto">
                  <a:xfrm>
                    <a:off x="3154840" y="3654096"/>
                    <a:ext cx="959960" cy="863964"/>
                  </a:xfrm>
                  <a:prstGeom prst="cube">
                    <a:avLst>
                      <a:gd name="adj" fmla="val 46088"/>
                    </a:avLst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GB" sz="900" b="0" i="0" u="none" strike="noStrike" cap="none" normalizeH="0" baseline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ea typeface="ＭＳ Ｐゴシック" panose="020B0600070205080204" pitchFamily="34" charset="-128"/>
                    </a:endParaRPr>
                  </a:p>
                </p:txBody>
              </p:sp>
              <p:sp>
                <p:nvSpPr>
                  <p:cNvPr id="9" name="Cubo 8">
                    <a:extLst>
                      <a:ext uri="{FF2B5EF4-FFF2-40B4-BE49-F238E27FC236}">
                        <a16:creationId xmlns:a16="http://schemas.microsoft.com/office/drawing/2014/main" id="{73B30209-509D-E331-833A-0D7B78D6FBE5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 bwMode="auto">
                  <a:xfrm>
                    <a:off x="3923928" y="3330060"/>
                    <a:ext cx="1296144" cy="1188000"/>
                  </a:xfrm>
                  <a:prstGeom prst="cube">
                    <a:avLst>
                      <a:gd name="adj" fmla="val 61407"/>
                    </a:avLst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GB" sz="900" b="0" i="0" u="none" strike="noStrike" cap="none" normalizeH="0" baseline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ea typeface="ＭＳ Ｐゴシック" panose="020B0600070205080204" pitchFamily="34" charset="-128"/>
                    </a:endParaRPr>
                  </a:p>
                </p:txBody>
              </p:sp>
              <p:sp>
                <p:nvSpPr>
                  <p:cNvPr id="11" name="Cubo 10">
                    <a:extLst>
                      <a:ext uri="{FF2B5EF4-FFF2-40B4-BE49-F238E27FC236}">
                        <a16:creationId xmlns:a16="http://schemas.microsoft.com/office/drawing/2014/main" id="{B117E409-5120-104F-F6C0-4DEB1CF585C1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 bwMode="auto">
                  <a:xfrm>
                    <a:off x="4725857" y="3149908"/>
                    <a:ext cx="1486450" cy="1368152"/>
                  </a:xfrm>
                  <a:prstGeom prst="cube">
                    <a:avLst>
                      <a:gd name="adj" fmla="val 67104"/>
                    </a:avLst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GB" sz="900" b="0" i="0" u="none" strike="noStrike" cap="none" normalizeH="0" baseline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ea typeface="ＭＳ Ｐゴシック" panose="020B0600070205080204" pitchFamily="34" charset="-128"/>
                    </a:endParaRPr>
                  </a:p>
                </p:txBody>
              </p:sp>
              <p:sp>
                <p:nvSpPr>
                  <p:cNvPr id="12" name="Cubo 11">
                    <a:extLst>
                      <a:ext uri="{FF2B5EF4-FFF2-40B4-BE49-F238E27FC236}">
                        <a16:creationId xmlns:a16="http://schemas.microsoft.com/office/drawing/2014/main" id="{5EBCB68F-A385-94FB-68DB-5EA7ED3B6D70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 bwMode="auto">
                  <a:xfrm>
                    <a:off x="5493478" y="2703034"/>
                    <a:ext cx="1905001" cy="1806086"/>
                  </a:xfrm>
                  <a:prstGeom prst="cube">
                    <a:avLst>
                      <a:gd name="adj" fmla="val 74942"/>
                    </a:avLst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GB" sz="900" b="0" i="0" u="none" strike="noStrike" cap="none" normalizeH="0" baseline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ea typeface="ＭＳ Ｐゴシック" panose="020B0600070205080204" pitchFamily="34" charset="-128"/>
                    </a:endParaRPr>
                  </a:p>
                </p:txBody>
              </p:sp>
            </p:grpSp>
            <p:grpSp>
              <p:nvGrpSpPr>
                <p:cNvPr id="10273" name="Gruppo 10272">
                  <a:extLst>
                    <a:ext uri="{FF2B5EF4-FFF2-40B4-BE49-F238E27FC236}">
                      <a16:creationId xmlns:a16="http://schemas.microsoft.com/office/drawing/2014/main" id="{ADC73918-8699-F9C9-9A6C-6E26740F6196}"/>
                    </a:ext>
                  </a:extLst>
                </p:cNvPr>
                <p:cNvGrpSpPr/>
                <p:nvPr/>
              </p:nvGrpSpPr>
              <p:grpSpPr>
                <a:xfrm>
                  <a:off x="971600" y="2517856"/>
                  <a:ext cx="2354839" cy="320438"/>
                  <a:chOff x="971600" y="2517856"/>
                  <a:chExt cx="2354839" cy="320438"/>
                </a:xfrm>
              </p:grpSpPr>
              <p:sp>
                <p:nvSpPr>
                  <p:cNvPr id="27" name="CasellaDiTesto 26">
                    <a:extLst>
                      <a:ext uri="{FF2B5EF4-FFF2-40B4-BE49-F238E27FC236}">
                        <a16:creationId xmlns:a16="http://schemas.microsoft.com/office/drawing/2014/main" id="{D1A8AEBC-862C-A050-805E-D7EAE6DBB8B9}"/>
                      </a:ext>
                    </a:extLst>
                  </p:cNvPr>
                  <p:cNvSpPr txBox="1"/>
                  <p:nvPr/>
                </p:nvSpPr>
                <p:spPr>
                  <a:xfrm>
                    <a:off x="971600" y="2517856"/>
                    <a:ext cx="562994" cy="31531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it-IT" sz="1400" dirty="0">
                        <a:solidFill>
                          <a:srgbClr val="000000"/>
                        </a:solidFill>
                      </a:rPr>
                      <a:t>16</a:t>
                    </a:r>
                    <a:endParaRPr lang="en-GB" sz="1400" dirty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28" name="CasellaDiTesto 27">
                    <a:extLst>
                      <a:ext uri="{FF2B5EF4-FFF2-40B4-BE49-F238E27FC236}">
                        <a16:creationId xmlns:a16="http://schemas.microsoft.com/office/drawing/2014/main" id="{144AACA3-75E6-6624-6EB9-7D6F7916012E}"/>
                      </a:ext>
                    </a:extLst>
                  </p:cNvPr>
                  <p:cNvSpPr txBox="1"/>
                  <p:nvPr/>
                </p:nvSpPr>
                <p:spPr>
                  <a:xfrm>
                    <a:off x="1406477" y="2522321"/>
                    <a:ext cx="562994" cy="31531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it-IT" sz="1400" dirty="0">
                        <a:solidFill>
                          <a:srgbClr val="000000"/>
                        </a:solidFill>
                      </a:rPr>
                      <a:t>32</a:t>
                    </a:r>
                    <a:endParaRPr lang="en-GB" sz="1400" dirty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29" name="CasellaDiTesto 28">
                    <a:extLst>
                      <a:ext uri="{FF2B5EF4-FFF2-40B4-BE49-F238E27FC236}">
                        <a16:creationId xmlns:a16="http://schemas.microsoft.com/office/drawing/2014/main" id="{328873D2-CD13-C79E-EA59-C86586B6232C}"/>
                      </a:ext>
                    </a:extLst>
                  </p:cNvPr>
                  <p:cNvSpPr txBox="1"/>
                  <p:nvPr/>
                </p:nvSpPr>
                <p:spPr>
                  <a:xfrm>
                    <a:off x="1851595" y="2522975"/>
                    <a:ext cx="562994" cy="31531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it-IT" sz="1400" dirty="0">
                        <a:solidFill>
                          <a:srgbClr val="000000"/>
                        </a:solidFill>
                      </a:rPr>
                      <a:t>64</a:t>
                    </a:r>
                    <a:endParaRPr lang="en-GB" sz="1400" dirty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30" name="CasellaDiTesto 29">
                    <a:extLst>
                      <a:ext uri="{FF2B5EF4-FFF2-40B4-BE49-F238E27FC236}">
                        <a16:creationId xmlns:a16="http://schemas.microsoft.com/office/drawing/2014/main" id="{65BD8466-BBA9-6059-2B2F-5A618A06F134}"/>
                      </a:ext>
                    </a:extLst>
                  </p:cNvPr>
                  <p:cNvSpPr txBox="1"/>
                  <p:nvPr/>
                </p:nvSpPr>
                <p:spPr>
                  <a:xfrm>
                    <a:off x="2296713" y="2517856"/>
                    <a:ext cx="562994" cy="31531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it-IT" sz="1400" dirty="0">
                        <a:solidFill>
                          <a:srgbClr val="000000"/>
                        </a:solidFill>
                      </a:rPr>
                      <a:t>128</a:t>
                    </a:r>
                    <a:endParaRPr lang="en-GB" sz="1400" dirty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31" name="CasellaDiTesto 30">
                    <a:extLst>
                      <a:ext uri="{FF2B5EF4-FFF2-40B4-BE49-F238E27FC236}">
                        <a16:creationId xmlns:a16="http://schemas.microsoft.com/office/drawing/2014/main" id="{609991D3-6BF4-AC35-EFDE-A79B631F9034}"/>
                      </a:ext>
                    </a:extLst>
                  </p:cNvPr>
                  <p:cNvSpPr txBox="1"/>
                  <p:nvPr/>
                </p:nvSpPr>
                <p:spPr>
                  <a:xfrm>
                    <a:off x="2763445" y="2522321"/>
                    <a:ext cx="562994" cy="31531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it-IT" sz="1400" dirty="0">
                        <a:solidFill>
                          <a:srgbClr val="000000"/>
                        </a:solidFill>
                      </a:rPr>
                      <a:t>256</a:t>
                    </a:r>
                    <a:endParaRPr lang="en-GB" sz="1400" dirty="0">
                      <a:solidFill>
                        <a:srgbClr val="000000"/>
                      </a:solidFill>
                    </a:endParaRPr>
                  </a:p>
                </p:txBody>
              </p:sp>
            </p:grpSp>
          </p:grpSp>
          <p:grpSp>
            <p:nvGrpSpPr>
              <p:cNvPr id="10276" name="Gruppo 10275">
                <a:extLst>
                  <a:ext uri="{FF2B5EF4-FFF2-40B4-BE49-F238E27FC236}">
                    <a16:creationId xmlns:a16="http://schemas.microsoft.com/office/drawing/2014/main" id="{D80B1378-2425-9AAE-B148-B171A665705D}"/>
                  </a:ext>
                </a:extLst>
              </p:cNvPr>
              <p:cNvGrpSpPr/>
              <p:nvPr/>
            </p:nvGrpSpPr>
            <p:grpSpPr>
              <a:xfrm>
                <a:off x="5495865" y="2638122"/>
                <a:ext cx="3036285" cy="1417482"/>
                <a:chOff x="5399304" y="4071829"/>
                <a:chExt cx="3036285" cy="1417482"/>
              </a:xfrm>
            </p:grpSpPr>
            <p:grpSp>
              <p:nvGrpSpPr>
                <p:cNvPr id="21" name="Gruppo 20">
                  <a:extLst>
                    <a:ext uri="{FF2B5EF4-FFF2-40B4-BE49-F238E27FC236}">
                      <a16:creationId xmlns:a16="http://schemas.microsoft.com/office/drawing/2014/main" id="{486621B5-7D80-E794-1186-723EE7D28C2D}"/>
                    </a:ext>
                  </a:extLst>
                </p:cNvPr>
                <p:cNvGrpSpPr/>
                <p:nvPr/>
              </p:nvGrpSpPr>
              <p:grpSpPr>
                <a:xfrm>
                  <a:off x="5539988" y="4071829"/>
                  <a:ext cx="2895601" cy="1064471"/>
                  <a:chOff x="5525718" y="3429000"/>
                  <a:chExt cx="2895601" cy="1064471"/>
                </a:xfrm>
              </p:grpSpPr>
              <p:sp>
                <p:nvSpPr>
                  <p:cNvPr id="22" name="Cubo 21">
                    <a:extLst>
                      <a:ext uri="{FF2B5EF4-FFF2-40B4-BE49-F238E27FC236}">
                        <a16:creationId xmlns:a16="http://schemas.microsoft.com/office/drawing/2014/main" id="{52511CED-14A2-89A5-2A21-23069ADD88C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525718" y="4113392"/>
                    <a:ext cx="422310" cy="380079"/>
                  </a:xfrm>
                  <a:prstGeom prst="cube">
                    <a:avLst>
                      <a:gd name="adj" fmla="val 26973"/>
                    </a:avLst>
                  </a:prstGeom>
                  <a:ln>
                    <a:solidFill>
                      <a:srgbClr val="00B050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GB" sz="900" b="0" i="0" u="none" strike="noStrike" cap="none" normalizeH="0" baseline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ea typeface="ＭＳ Ｐゴシック" panose="020B0600070205080204" pitchFamily="34" charset="-128"/>
                    </a:endParaRPr>
                  </a:p>
                </p:txBody>
              </p:sp>
              <p:sp>
                <p:nvSpPr>
                  <p:cNvPr id="23" name="Cubo 22">
                    <a:extLst>
                      <a:ext uri="{FF2B5EF4-FFF2-40B4-BE49-F238E27FC236}">
                        <a16:creationId xmlns:a16="http://schemas.microsoft.com/office/drawing/2014/main" id="{33C76AB5-03D7-6DF4-5F32-26C572FED962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 bwMode="auto">
                  <a:xfrm>
                    <a:off x="5932523" y="3986776"/>
                    <a:ext cx="562994" cy="506695"/>
                  </a:xfrm>
                  <a:prstGeom prst="cube">
                    <a:avLst>
                      <a:gd name="adj" fmla="val 46088"/>
                    </a:avLst>
                  </a:prstGeom>
                  <a:ln>
                    <a:solidFill>
                      <a:srgbClr val="00B050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GB" sz="900" b="0" i="0" u="none" strike="noStrike" cap="none" normalizeH="0" baseline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ea typeface="ＭＳ Ｐゴシック" panose="020B0600070205080204" pitchFamily="34" charset="-128"/>
                    </a:endParaRPr>
                  </a:p>
                </p:txBody>
              </p:sp>
              <p:sp>
                <p:nvSpPr>
                  <p:cNvPr id="24" name="Cubo 23">
                    <a:extLst>
                      <a:ext uri="{FF2B5EF4-FFF2-40B4-BE49-F238E27FC236}">
                        <a16:creationId xmlns:a16="http://schemas.microsoft.com/office/drawing/2014/main" id="{7BF66338-AB10-E53F-0D9B-3515E254084E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 bwMode="auto">
                  <a:xfrm>
                    <a:off x="6383575" y="3796736"/>
                    <a:ext cx="760158" cy="696735"/>
                  </a:xfrm>
                  <a:prstGeom prst="cube">
                    <a:avLst>
                      <a:gd name="adj" fmla="val 61407"/>
                    </a:avLst>
                  </a:prstGeom>
                  <a:ln>
                    <a:solidFill>
                      <a:srgbClr val="00B050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GB" sz="900" b="0" i="0" u="none" strike="noStrike" cap="none" normalizeH="0" baseline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ea typeface="ＭＳ Ｐゴシック" panose="020B0600070205080204" pitchFamily="34" charset="-128"/>
                    </a:endParaRPr>
                  </a:p>
                </p:txBody>
              </p:sp>
              <p:sp>
                <p:nvSpPr>
                  <p:cNvPr id="25" name="Cubo 24">
                    <a:extLst>
                      <a:ext uri="{FF2B5EF4-FFF2-40B4-BE49-F238E27FC236}">
                        <a16:creationId xmlns:a16="http://schemas.microsoft.com/office/drawing/2014/main" id="{A36A19BB-9D3B-8323-3B42-39D2E42030E9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 bwMode="auto">
                  <a:xfrm>
                    <a:off x="6853888" y="3691081"/>
                    <a:ext cx="871769" cy="802390"/>
                  </a:xfrm>
                  <a:prstGeom prst="cube">
                    <a:avLst>
                      <a:gd name="adj" fmla="val 67104"/>
                    </a:avLst>
                  </a:prstGeom>
                  <a:ln>
                    <a:solidFill>
                      <a:srgbClr val="00B050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GB" sz="900" b="0" i="0" u="none" strike="noStrike" cap="none" normalizeH="0" baseline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ea typeface="ＭＳ Ｐゴシック" panose="020B0600070205080204" pitchFamily="34" charset="-128"/>
                    </a:endParaRPr>
                  </a:p>
                </p:txBody>
              </p:sp>
              <p:sp>
                <p:nvSpPr>
                  <p:cNvPr id="26" name="Cubo 25">
                    <a:extLst>
                      <a:ext uri="{FF2B5EF4-FFF2-40B4-BE49-F238E27FC236}">
                        <a16:creationId xmlns:a16="http://schemas.microsoft.com/office/drawing/2014/main" id="{FD01A720-5104-F378-97FF-1CBDB636447A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 bwMode="auto">
                  <a:xfrm>
                    <a:off x="7304080" y="3429000"/>
                    <a:ext cx="1117239" cy="1059228"/>
                  </a:xfrm>
                  <a:prstGeom prst="cube">
                    <a:avLst>
                      <a:gd name="adj" fmla="val 74942"/>
                    </a:avLst>
                  </a:prstGeom>
                  <a:ln>
                    <a:solidFill>
                      <a:srgbClr val="00B050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GB" sz="900" b="0" i="0" u="none" strike="noStrike" cap="none" normalizeH="0" baseline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ea typeface="ＭＳ Ｐゴシック" panose="020B0600070205080204" pitchFamily="34" charset="-128"/>
                    </a:endParaRPr>
                  </a:p>
                </p:txBody>
              </p:sp>
            </p:grpSp>
            <p:grpSp>
              <p:nvGrpSpPr>
                <p:cNvPr id="10275" name="Gruppo 10274">
                  <a:extLst>
                    <a:ext uri="{FF2B5EF4-FFF2-40B4-BE49-F238E27FC236}">
                      <a16:creationId xmlns:a16="http://schemas.microsoft.com/office/drawing/2014/main" id="{655183A3-2634-494C-58A8-A202096008B2}"/>
                    </a:ext>
                  </a:extLst>
                </p:cNvPr>
                <p:cNvGrpSpPr/>
                <p:nvPr/>
              </p:nvGrpSpPr>
              <p:grpSpPr>
                <a:xfrm>
                  <a:off x="5399304" y="5158366"/>
                  <a:ext cx="2377150" cy="330945"/>
                  <a:chOff x="5399304" y="5158366"/>
                  <a:chExt cx="2377150" cy="330945"/>
                </a:xfrm>
              </p:grpSpPr>
              <p:sp>
                <p:nvSpPr>
                  <p:cNvPr id="10249" name="CasellaDiTesto 10248">
                    <a:extLst>
                      <a:ext uri="{FF2B5EF4-FFF2-40B4-BE49-F238E27FC236}">
                        <a16:creationId xmlns:a16="http://schemas.microsoft.com/office/drawing/2014/main" id="{52F7EF74-5AA0-6B64-CA8B-8F0B4976D2D3}"/>
                      </a:ext>
                    </a:extLst>
                  </p:cNvPr>
                  <p:cNvSpPr txBox="1"/>
                  <p:nvPr/>
                </p:nvSpPr>
                <p:spPr>
                  <a:xfrm>
                    <a:off x="5399304" y="5172635"/>
                    <a:ext cx="562994" cy="31531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it-IT" sz="1400" dirty="0">
                        <a:solidFill>
                          <a:srgbClr val="000000"/>
                        </a:solidFill>
                      </a:rPr>
                      <a:t>48</a:t>
                    </a:r>
                    <a:endParaRPr lang="en-GB" sz="1400" dirty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10250" name="CasellaDiTesto 10249">
                    <a:extLst>
                      <a:ext uri="{FF2B5EF4-FFF2-40B4-BE49-F238E27FC236}">
                        <a16:creationId xmlns:a16="http://schemas.microsoft.com/office/drawing/2014/main" id="{1BD557D1-5E6C-174F-1498-2FC78CE17F6A}"/>
                      </a:ext>
                    </a:extLst>
                  </p:cNvPr>
                  <p:cNvSpPr txBox="1"/>
                  <p:nvPr/>
                </p:nvSpPr>
                <p:spPr>
                  <a:xfrm>
                    <a:off x="5800905" y="5173992"/>
                    <a:ext cx="562994" cy="31531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it-IT" sz="1400" dirty="0">
                        <a:solidFill>
                          <a:srgbClr val="000000"/>
                        </a:solidFill>
                      </a:rPr>
                      <a:t>96</a:t>
                    </a:r>
                    <a:endParaRPr lang="en-GB" sz="1400" dirty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10251" name="CasellaDiTesto 10250">
                    <a:extLst>
                      <a:ext uri="{FF2B5EF4-FFF2-40B4-BE49-F238E27FC236}">
                        <a16:creationId xmlns:a16="http://schemas.microsoft.com/office/drawing/2014/main" id="{6F9CB39C-DF65-F0FC-9EA1-F3180DFC3EE9}"/>
                      </a:ext>
                    </a:extLst>
                  </p:cNvPr>
                  <p:cNvSpPr txBox="1"/>
                  <p:nvPr/>
                </p:nvSpPr>
                <p:spPr>
                  <a:xfrm>
                    <a:off x="6272802" y="5162238"/>
                    <a:ext cx="562994" cy="31531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it-IT" sz="1400" dirty="0">
                        <a:solidFill>
                          <a:srgbClr val="000000"/>
                        </a:solidFill>
                      </a:rPr>
                      <a:t>192</a:t>
                    </a:r>
                    <a:endParaRPr lang="en-GB" sz="1400" dirty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10252" name="CasellaDiTesto 10251">
                    <a:extLst>
                      <a:ext uri="{FF2B5EF4-FFF2-40B4-BE49-F238E27FC236}">
                        <a16:creationId xmlns:a16="http://schemas.microsoft.com/office/drawing/2014/main" id="{F0F6FDDB-E61C-1D14-B543-CD61A6AAF9EA}"/>
                      </a:ext>
                    </a:extLst>
                  </p:cNvPr>
                  <p:cNvSpPr txBox="1"/>
                  <p:nvPr/>
                </p:nvSpPr>
                <p:spPr>
                  <a:xfrm>
                    <a:off x="6750428" y="5168115"/>
                    <a:ext cx="562994" cy="31531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it-IT" sz="1400" dirty="0">
                        <a:solidFill>
                          <a:srgbClr val="000000"/>
                        </a:solidFill>
                      </a:rPr>
                      <a:t>384</a:t>
                    </a:r>
                    <a:endParaRPr lang="en-GB" sz="1400" dirty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10253" name="CasellaDiTesto 10252">
                    <a:extLst>
                      <a:ext uri="{FF2B5EF4-FFF2-40B4-BE49-F238E27FC236}">
                        <a16:creationId xmlns:a16="http://schemas.microsoft.com/office/drawing/2014/main" id="{8ABB1AB4-7F01-B7CC-1811-F329376C2796}"/>
                      </a:ext>
                    </a:extLst>
                  </p:cNvPr>
                  <p:cNvSpPr txBox="1"/>
                  <p:nvPr/>
                </p:nvSpPr>
                <p:spPr>
                  <a:xfrm>
                    <a:off x="7213460" y="5158366"/>
                    <a:ext cx="562994" cy="31531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it-IT" sz="1400" dirty="0">
                        <a:solidFill>
                          <a:srgbClr val="000000"/>
                        </a:solidFill>
                      </a:rPr>
                      <a:t>768</a:t>
                    </a:r>
                    <a:endParaRPr lang="en-GB" sz="1400" dirty="0">
                      <a:solidFill>
                        <a:srgbClr val="000000"/>
                      </a:solidFill>
                    </a:endParaRPr>
                  </a:p>
                </p:txBody>
              </p:sp>
            </p:grpSp>
          </p:grpSp>
          <p:grpSp>
            <p:nvGrpSpPr>
              <p:cNvPr id="10272" name="Gruppo 10271">
                <a:extLst>
                  <a:ext uri="{FF2B5EF4-FFF2-40B4-BE49-F238E27FC236}">
                    <a16:creationId xmlns:a16="http://schemas.microsoft.com/office/drawing/2014/main" id="{507028F7-7508-7545-0D2F-89581A757271}"/>
                  </a:ext>
                </a:extLst>
              </p:cNvPr>
              <p:cNvGrpSpPr/>
              <p:nvPr/>
            </p:nvGrpSpPr>
            <p:grpSpPr>
              <a:xfrm>
                <a:off x="5521457" y="4256398"/>
                <a:ext cx="3011356" cy="1401206"/>
                <a:chOff x="5214368" y="1428643"/>
                <a:chExt cx="3011356" cy="1401206"/>
              </a:xfrm>
            </p:grpSpPr>
            <p:grpSp>
              <p:nvGrpSpPr>
                <p:cNvPr id="20" name="Gruppo 19">
                  <a:extLst>
                    <a:ext uri="{FF2B5EF4-FFF2-40B4-BE49-F238E27FC236}">
                      <a16:creationId xmlns:a16="http://schemas.microsoft.com/office/drawing/2014/main" id="{F638DB51-1A7C-65C0-5F04-BA327B2F2B17}"/>
                    </a:ext>
                  </a:extLst>
                </p:cNvPr>
                <p:cNvGrpSpPr/>
                <p:nvPr/>
              </p:nvGrpSpPr>
              <p:grpSpPr>
                <a:xfrm>
                  <a:off x="5330123" y="1428643"/>
                  <a:ext cx="2895601" cy="1064471"/>
                  <a:chOff x="5525718" y="3429000"/>
                  <a:chExt cx="2895601" cy="1064471"/>
                </a:xfrm>
              </p:grpSpPr>
              <p:sp>
                <p:nvSpPr>
                  <p:cNvPr id="15" name="Cubo 14">
                    <a:extLst>
                      <a:ext uri="{FF2B5EF4-FFF2-40B4-BE49-F238E27FC236}">
                        <a16:creationId xmlns:a16="http://schemas.microsoft.com/office/drawing/2014/main" id="{0614AC93-4EA1-7824-6333-1156F96857A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525718" y="4113392"/>
                    <a:ext cx="422310" cy="380079"/>
                  </a:xfrm>
                  <a:prstGeom prst="cube">
                    <a:avLst>
                      <a:gd name="adj" fmla="val 26973"/>
                    </a:avLst>
                  </a:prstGeom>
                  <a:ln>
                    <a:solidFill>
                      <a:srgbClr val="7030A0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GB" sz="900" b="0" i="0" u="none" strike="noStrike" cap="none" normalizeH="0" baseline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ea typeface="ＭＳ Ｐゴシック" panose="020B0600070205080204" pitchFamily="34" charset="-128"/>
                    </a:endParaRPr>
                  </a:p>
                </p:txBody>
              </p:sp>
              <p:sp>
                <p:nvSpPr>
                  <p:cNvPr id="16" name="Cubo 15">
                    <a:extLst>
                      <a:ext uri="{FF2B5EF4-FFF2-40B4-BE49-F238E27FC236}">
                        <a16:creationId xmlns:a16="http://schemas.microsoft.com/office/drawing/2014/main" id="{6C8A7A90-0DF8-91AF-CE4A-6F3C627BA5E8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 bwMode="auto">
                  <a:xfrm>
                    <a:off x="5932523" y="3986776"/>
                    <a:ext cx="562994" cy="506695"/>
                  </a:xfrm>
                  <a:prstGeom prst="cube">
                    <a:avLst>
                      <a:gd name="adj" fmla="val 46088"/>
                    </a:avLst>
                  </a:prstGeom>
                  <a:ln>
                    <a:solidFill>
                      <a:srgbClr val="7030A0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GB" sz="900" b="0" i="0" u="none" strike="noStrike" cap="none" normalizeH="0" baseline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ea typeface="ＭＳ Ｐゴシック" panose="020B0600070205080204" pitchFamily="34" charset="-128"/>
                    </a:endParaRPr>
                  </a:p>
                </p:txBody>
              </p:sp>
              <p:sp>
                <p:nvSpPr>
                  <p:cNvPr id="17" name="Cubo 16">
                    <a:extLst>
                      <a:ext uri="{FF2B5EF4-FFF2-40B4-BE49-F238E27FC236}">
                        <a16:creationId xmlns:a16="http://schemas.microsoft.com/office/drawing/2014/main" id="{D68AD806-88D7-FCA6-ED08-4866FD043D60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 bwMode="auto">
                  <a:xfrm>
                    <a:off x="6383575" y="3796736"/>
                    <a:ext cx="760158" cy="696735"/>
                  </a:xfrm>
                  <a:prstGeom prst="cube">
                    <a:avLst>
                      <a:gd name="adj" fmla="val 61407"/>
                    </a:avLst>
                  </a:prstGeom>
                  <a:ln>
                    <a:solidFill>
                      <a:srgbClr val="7030A0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GB" sz="900" b="0" i="0" u="none" strike="noStrike" cap="none" normalizeH="0" baseline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ea typeface="ＭＳ Ｐゴシック" panose="020B0600070205080204" pitchFamily="34" charset="-128"/>
                    </a:endParaRPr>
                  </a:p>
                </p:txBody>
              </p:sp>
              <p:sp>
                <p:nvSpPr>
                  <p:cNvPr id="18" name="Cubo 17">
                    <a:extLst>
                      <a:ext uri="{FF2B5EF4-FFF2-40B4-BE49-F238E27FC236}">
                        <a16:creationId xmlns:a16="http://schemas.microsoft.com/office/drawing/2014/main" id="{4DD4BF13-EDE8-6874-D5D8-377083C0B586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 bwMode="auto">
                  <a:xfrm>
                    <a:off x="6853888" y="3691081"/>
                    <a:ext cx="871769" cy="802390"/>
                  </a:xfrm>
                  <a:prstGeom prst="cube">
                    <a:avLst>
                      <a:gd name="adj" fmla="val 67104"/>
                    </a:avLst>
                  </a:prstGeom>
                  <a:ln>
                    <a:solidFill>
                      <a:srgbClr val="7030A0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GB" sz="900" b="0" i="0" u="none" strike="noStrike" cap="none" normalizeH="0" baseline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ea typeface="ＭＳ Ｐゴシック" panose="020B0600070205080204" pitchFamily="34" charset="-128"/>
                    </a:endParaRPr>
                  </a:p>
                </p:txBody>
              </p:sp>
              <p:sp>
                <p:nvSpPr>
                  <p:cNvPr id="19" name="Cubo 18">
                    <a:extLst>
                      <a:ext uri="{FF2B5EF4-FFF2-40B4-BE49-F238E27FC236}">
                        <a16:creationId xmlns:a16="http://schemas.microsoft.com/office/drawing/2014/main" id="{8358B78D-065C-B64D-9CE7-470E00CCAED2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 bwMode="auto">
                  <a:xfrm>
                    <a:off x="7304080" y="3429000"/>
                    <a:ext cx="1117239" cy="1059228"/>
                  </a:xfrm>
                  <a:prstGeom prst="cube">
                    <a:avLst>
                      <a:gd name="adj" fmla="val 74942"/>
                    </a:avLst>
                  </a:prstGeom>
                  <a:ln>
                    <a:solidFill>
                      <a:srgbClr val="7030A0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GB" sz="900" b="0" i="0" u="none" strike="noStrike" cap="none" normalizeH="0" baseline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ea typeface="ＭＳ Ｐゴシック" panose="020B0600070205080204" pitchFamily="34" charset="-128"/>
                    </a:endParaRPr>
                  </a:p>
                </p:txBody>
              </p:sp>
            </p:grpSp>
            <p:grpSp>
              <p:nvGrpSpPr>
                <p:cNvPr id="10271" name="Gruppo 10270">
                  <a:extLst>
                    <a:ext uri="{FF2B5EF4-FFF2-40B4-BE49-F238E27FC236}">
                      <a16:creationId xmlns:a16="http://schemas.microsoft.com/office/drawing/2014/main" id="{28DFD426-3FD0-7E9E-FAD5-7EE82C931084}"/>
                    </a:ext>
                  </a:extLst>
                </p:cNvPr>
                <p:cNvGrpSpPr/>
                <p:nvPr/>
              </p:nvGrpSpPr>
              <p:grpSpPr>
                <a:xfrm>
                  <a:off x="5214368" y="2505380"/>
                  <a:ext cx="2336216" cy="324469"/>
                  <a:chOff x="5214368" y="2505380"/>
                  <a:chExt cx="2336216" cy="324469"/>
                </a:xfrm>
              </p:grpSpPr>
              <p:sp>
                <p:nvSpPr>
                  <p:cNvPr id="10261" name="CasellaDiTesto 10260">
                    <a:extLst>
                      <a:ext uri="{FF2B5EF4-FFF2-40B4-BE49-F238E27FC236}">
                        <a16:creationId xmlns:a16="http://schemas.microsoft.com/office/drawing/2014/main" id="{CB5E5B09-94BC-6412-5876-2A5CAB5A159B}"/>
                      </a:ext>
                    </a:extLst>
                  </p:cNvPr>
                  <p:cNvSpPr txBox="1"/>
                  <p:nvPr/>
                </p:nvSpPr>
                <p:spPr>
                  <a:xfrm>
                    <a:off x="5214368" y="2513877"/>
                    <a:ext cx="562994" cy="31531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it-IT" sz="1400" dirty="0">
                        <a:solidFill>
                          <a:srgbClr val="000000"/>
                        </a:solidFill>
                      </a:rPr>
                      <a:t>32</a:t>
                    </a:r>
                    <a:endParaRPr lang="en-GB" sz="1400" dirty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10262" name="CasellaDiTesto 10261">
                    <a:extLst>
                      <a:ext uri="{FF2B5EF4-FFF2-40B4-BE49-F238E27FC236}">
                        <a16:creationId xmlns:a16="http://schemas.microsoft.com/office/drawing/2014/main" id="{9E8FDFBC-5838-4412-1F5C-0A94F5CD5BA6}"/>
                      </a:ext>
                    </a:extLst>
                  </p:cNvPr>
                  <p:cNvSpPr txBox="1"/>
                  <p:nvPr/>
                </p:nvSpPr>
                <p:spPr>
                  <a:xfrm>
                    <a:off x="5623697" y="2514531"/>
                    <a:ext cx="562994" cy="31531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it-IT" sz="1400" dirty="0">
                        <a:solidFill>
                          <a:srgbClr val="000000"/>
                        </a:solidFill>
                      </a:rPr>
                      <a:t>64</a:t>
                    </a:r>
                    <a:endParaRPr lang="en-GB" sz="1400" dirty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10263" name="CasellaDiTesto 10262">
                    <a:extLst>
                      <a:ext uri="{FF2B5EF4-FFF2-40B4-BE49-F238E27FC236}">
                        <a16:creationId xmlns:a16="http://schemas.microsoft.com/office/drawing/2014/main" id="{465D5155-2421-69DD-8C9A-8725953A7558}"/>
                      </a:ext>
                    </a:extLst>
                  </p:cNvPr>
                  <p:cNvSpPr txBox="1"/>
                  <p:nvPr/>
                </p:nvSpPr>
                <p:spPr>
                  <a:xfrm>
                    <a:off x="6064521" y="2511255"/>
                    <a:ext cx="562994" cy="31531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it-IT" sz="1400" dirty="0">
                        <a:solidFill>
                          <a:srgbClr val="000000"/>
                        </a:solidFill>
                      </a:rPr>
                      <a:t>128</a:t>
                    </a:r>
                    <a:endParaRPr lang="en-GB" sz="1400" dirty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10264" name="CasellaDiTesto 10263">
                    <a:extLst>
                      <a:ext uri="{FF2B5EF4-FFF2-40B4-BE49-F238E27FC236}">
                        <a16:creationId xmlns:a16="http://schemas.microsoft.com/office/drawing/2014/main" id="{5942BAA7-1F28-7E50-C336-70F934ECCCEA}"/>
                      </a:ext>
                    </a:extLst>
                  </p:cNvPr>
                  <p:cNvSpPr txBox="1"/>
                  <p:nvPr/>
                </p:nvSpPr>
                <p:spPr>
                  <a:xfrm>
                    <a:off x="6546766" y="2509355"/>
                    <a:ext cx="562994" cy="31531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it-IT" sz="1400" dirty="0">
                        <a:solidFill>
                          <a:srgbClr val="000000"/>
                        </a:solidFill>
                      </a:rPr>
                      <a:t>256</a:t>
                    </a:r>
                    <a:endParaRPr lang="en-GB" sz="1400" dirty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10270" name="CasellaDiTesto 10269">
                    <a:extLst>
                      <a:ext uri="{FF2B5EF4-FFF2-40B4-BE49-F238E27FC236}">
                        <a16:creationId xmlns:a16="http://schemas.microsoft.com/office/drawing/2014/main" id="{4A1A65B6-9B6E-F543-73CA-E1353510A1D6}"/>
                      </a:ext>
                    </a:extLst>
                  </p:cNvPr>
                  <p:cNvSpPr txBox="1"/>
                  <p:nvPr/>
                </p:nvSpPr>
                <p:spPr>
                  <a:xfrm>
                    <a:off x="6987590" y="2505380"/>
                    <a:ext cx="562994" cy="31531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it-IT" sz="1400" dirty="0">
                        <a:solidFill>
                          <a:srgbClr val="000000"/>
                        </a:solidFill>
                      </a:rPr>
                      <a:t>512</a:t>
                    </a:r>
                    <a:endParaRPr lang="en-GB" sz="1400" dirty="0">
                      <a:solidFill>
                        <a:srgbClr val="000000"/>
                      </a:solidFill>
                    </a:endParaRPr>
                  </a:p>
                </p:txBody>
              </p:sp>
            </p:grpSp>
          </p:grpSp>
        </p:grpSp>
        <p:sp>
          <p:nvSpPr>
            <p:cNvPr id="10278" name="CasellaDiTesto 10277">
              <a:extLst>
                <a:ext uri="{FF2B5EF4-FFF2-40B4-BE49-F238E27FC236}">
                  <a16:creationId xmlns:a16="http://schemas.microsoft.com/office/drawing/2014/main" id="{B59D18AE-BCBF-A45D-B87B-35D5383F960E}"/>
                </a:ext>
              </a:extLst>
            </p:cNvPr>
            <p:cNvSpPr txBox="1"/>
            <p:nvPr/>
          </p:nvSpPr>
          <p:spPr>
            <a:xfrm>
              <a:off x="5566005" y="5443596"/>
              <a:ext cx="259145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600" dirty="0">
                  <a:solidFill>
                    <a:srgbClr val="000000"/>
                  </a:solidFill>
                </a:rPr>
                <a:t>Feature </a:t>
              </a:r>
              <a:r>
                <a:rPr lang="it-IT" sz="1600" dirty="0" err="1">
                  <a:solidFill>
                    <a:srgbClr val="000000"/>
                  </a:solidFill>
                </a:rPr>
                <a:t>Dimensionality</a:t>
              </a:r>
              <a:endParaRPr lang="en-GB" sz="160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10283" name="Gruppo 10282">
            <a:extLst>
              <a:ext uri="{FF2B5EF4-FFF2-40B4-BE49-F238E27FC236}">
                <a16:creationId xmlns:a16="http://schemas.microsoft.com/office/drawing/2014/main" id="{E5391316-FD31-B74D-8A59-75D2D6D6EAD9}"/>
              </a:ext>
            </a:extLst>
          </p:cNvPr>
          <p:cNvGrpSpPr/>
          <p:nvPr/>
        </p:nvGrpSpPr>
        <p:grpSpPr>
          <a:xfrm>
            <a:off x="832476" y="1321036"/>
            <a:ext cx="3663002" cy="4461114"/>
            <a:chOff x="832476" y="1321036"/>
            <a:chExt cx="3663002" cy="4461114"/>
          </a:xfrm>
        </p:grpSpPr>
        <p:pic>
          <p:nvPicPr>
            <p:cNvPr id="10281" name="Immagine 10280" descr="Immagine che contiene cubo&#10;&#10;Descrizione generata automaticamente">
              <a:extLst>
                <a:ext uri="{FF2B5EF4-FFF2-40B4-BE49-F238E27FC236}">
                  <a16:creationId xmlns:a16="http://schemas.microsoft.com/office/drawing/2014/main" id="{6028890A-E2CC-C1CB-B5F7-95C4F91875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2476" y="1321036"/>
              <a:ext cx="3663002" cy="3980172"/>
            </a:xfrm>
            <a:prstGeom prst="rect">
              <a:avLst/>
            </a:prstGeom>
          </p:spPr>
        </p:pic>
        <p:sp>
          <p:nvSpPr>
            <p:cNvPr id="10282" name="CasellaDiTesto 10281">
              <a:extLst>
                <a:ext uri="{FF2B5EF4-FFF2-40B4-BE49-F238E27FC236}">
                  <a16:creationId xmlns:a16="http://schemas.microsoft.com/office/drawing/2014/main" id="{B3CEBD07-3010-D729-EBCA-212B7C55A107}"/>
                </a:ext>
              </a:extLst>
            </p:cNvPr>
            <p:cNvSpPr txBox="1"/>
            <p:nvPr/>
          </p:nvSpPr>
          <p:spPr>
            <a:xfrm>
              <a:off x="1062101" y="5443596"/>
              <a:ext cx="320375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600" dirty="0">
                  <a:solidFill>
                    <a:srgbClr val="000000"/>
                  </a:solidFill>
                </a:rPr>
                <a:t>Batch/Channel </a:t>
              </a:r>
              <a:r>
                <a:rPr lang="it-IT" sz="1600" dirty="0" err="1">
                  <a:solidFill>
                    <a:srgbClr val="000000"/>
                  </a:solidFill>
                </a:rPr>
                <a:t>Normalization</a:t>
              </a:r>
              <a:endParaRPr lang="en-GB" sz="1600" dirty="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639015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Segnaposto data 3">
            <a:extLst>
              <a:ext uri="{FF2B5EF4-FFF2-40B4-BE49-F238E27FC236}">
                <a16:creationId xmlns:a16="http://schemas.microsoft.com/office/drawing/2014/main" id="{9B8292F6-CBDA-E9FD-75F0-B36DAB85FFAB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167E3B0B-DB4C-41AF-9EC4-C186560DCD71}" type="datetime1">
              <a:rPr lang="it-IT" altLang="it-IT" sz="1100"/>
              <a:pPr/>
              <a:t>19/05/2023</a:t>
            </a:fld>
            <a:endParaRPr lang="it-IT" altLang="it-IT" sz="1100"/>
          </a:p>
        </p:txBody>
      </p:sp>
      <p:sp>
        <p:nvSpPr>
          <p:cNvPr id="10243" name="Segnaposto piè di pagina 4">
            <a:extLst>
              <a:ext uri="{FF2B5EF4-FFF2-40B4-BE49-F238E27FC236}">
                <a16:creationId xmlns:a16="http://schemas.microsoft.com/office/drawing/2014/main" id="{C9B8F0B8-F0D3-CA9B-DFA5-916B0CBAF0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10244" name="Segnaposto numero diapositiva 5">
            <a:extLst>
              <a:ext uri="{FF2B5EF4-FFF2-40B4-BE49-F238E27FC236}">
                <a16:creationId xmlns:a16="http://schemas.microsoft.com/office/drawing/2014/main" id="{574F413A-2956-7C6D-313C-CBE786C61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83F64888-5FC8-4DD9-AEE1-0DCC84BBF39F}" type="slidenum">
              <a:rPr lang="it-IT" altLang="it-IT" sz="1100" smtClean="0"/>
              <a:pPr/>
              <a:t>35</a:t>
            </a:fld>
            <a:endParaRPr lang="it-IT" altLang="it-IT" sz="1100"/>
          </a:p>
        </p:txBody>
      </p:sp>
      <p:sp>
        <p:nvSpPr>
          <p:cNvPr id="10245" name="Rectangle 4">
            <a:extLst>
              <a:ext uri="{FF2B5EF4-FFF2-40B4-BE49-F238E27FC236}">
                <a16:creationId xmlns:a16="http://schemas.microsoft.com/office/drawing/2014/main" id="{0EDE714C-7A75-2183-4E2F-A1C290A8066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6013" y="409575"/>
            <a:ext cx="7416800" cy="504825"/>
          </a:xfrm>
        </p:spPr>
        <p:txBody>
          <a:bodyPr/>
          <a:lstStyle/>
          <a:p>
            <a:pPr eaLnBrk="1" hangingPunct="1"/>
            <a:r>
              <a:rPr lang="it-IT" altLang="it-IT" sz="2200" b="0" dirty="0" err="1"/>
              <a:t>Ablation</a:t>
            </a:r>
            <a:r>
              <a:rPr lang="it-IT" altLang="it-IT" sz="2200" b="0" dirty="0"/>
              <a:t> Studies</a:t>
            </a:r>
          </a:p>
        </p:txBody>
      </p:sp>
      <p:grpSp>
        <p:nvGrpSpPr>
          <p:cNvPr id="10289" name="Gruppo 10288">
            <a:extLst>
              <a:ext uri="{FF2B5EF4-FFF2-40B4-BE49-F238E27FC236}">
                <a16:creationId xmlns:a16="http://schemas.microsoft.com/office/drawing/2014/main" id="{B55AA5D3-4CE9-9934-8C19-63921DF15159}"/>
              </a:ext>
            </a:extLst>
          </p:cNvPr>
          <p:cNvGrpSpPr/>
          <p:nvPr/>
        </p:nvGrpSpPr>
        <p:grpSpPr>
          <a:xfrm>
            <a:off x="247320" y="2515662"/>
            <a:ext cx="8649360" cy="2128160"/>
            <a:chOff x="304154" y="1703925"/>
            <a:chExt cx="8649360" cy="2128160"/>
          </a:xfrm>
        </p:grpSpPr>
        <p:grpSp>
          <p:nvGrpSpPr>
            <p:cNvPr id="10288" name="Gruppo 10287">
              <a:extLst>
                <a:ext uri="{FF2B5EF4-FFF2-40B4-BE49-F238E27FC236}">
                  <a16:creationId xmlns:a16="http://schemas.microsoft.com/office/drawing/2014/main" id="{0A87DD7B-57F0-3D26-933E-F4D56A134651}"/>
                </a:ext>
              </a:extLst>
            </p:cNvPr>
            <p:cNvGrpSpPr/>
            <p:nvPr/>
          </p:nvGrpSpPr>
          <p:grpSpPr>
            <a:xfrm>
              <a:off x="304154" y="1703925"/>
              <a:ext cx="8649360" cy="1289694"/>
              <a:chOff x="304154" y="1703925"/>
              <a:chExt cx="8649360" cy="1289694"/>
            </a:xfrm>
          </p:grpSpPr>
          <p:grpSp>
            <p:nvGrpSpPr>
              <p:cNvPr id="10274" name="Gruppo 10273">
                <a:extLst>
                  <a:ext uri="{FF2B5EF4-FFF2-40B4-BE49-F238E27FC236}">
                    <a16:creationId xmlns:a16="http://schemas.microsoft.com/office/drawing/2014/main" id="{C098F590-562D-F810-8C00-BBB8D5D151C4}"/>
                  </a:ext>
                </a:extLst>
              </p:cNvPr>
              <p:cNvGrpSpPr/>
              <p:nvPr/>
            </p:nvGrpSpPr>
            <p:grpSpPr>
              <a:xfrm>
                <a:off x="304154" y="1703925"/>
                <a:ext cx="2762560" cy="1289077"/>
                <a:chOff x="971600" y="1421490"/>
                <a:chExt cx="3036285" cy="1416804"/>
              </a:xfrm>
            </p:grpSpPr>
            <p:grpSp>
              <p:nvGrpSpPr>
                <p:cNvPr id="13" name="Gruppo 12">
                  <a:extLst>
                    <a:ext uri="{FF2B5EF4-FFF2-40B4-BE49-F238E27FC236}">
                      <a16:creationId xmlns:a16="http://schemas.microsoft.com/office/drawing/2014/main" id="{6CCB47C5-DAF4-56C9-2328-CE679CC5D08D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1112284" y="1421490"/>
                  <a:ext cx="2895601" cy="1064471"/>
                  <a:chOff x="2461198" y="2703034"/>
                  <a:chExt cx="4937281" cy="1815026"/>
                </a:xfrm>
              </p:grpSpPr>
              <p:sp>
                <p:nvSpPr>
                  <p:cNvPr id="2" name="Cubo 1">
                    <a:extLst>
                      <a:ext uri="{FF2B5EF4-FFF2-40B4-BE49-F238E27FC236}">
                        <a16:creationId xmlns:a16="http://schemas.microsoft.com/office/drawing/2014/main" id="{B5462E80-F0AA-3BF8-3743-BCCAD9D6C78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461198" y="3869988"/>
                    <a:ext cx="720080" cy="648072"/>
                  </a:xfrm>
                  <a:prstGeom prst="cube">
                    <a:avLst>
                      <a:gd name="adj" fmla="val 26973"/>
                    </a:avLst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GB" sz="900" b="0" i="0" u="none" strike="noStrike" cap="none" normalizeH="0" baseline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ea typeface="ＭＳ Ｐゴシック" panose="020B0600070205080204" pitchFamily="34" charset="-128"/>
                    </a:endParaRPr>
                  </a:p>
                </p:txBody>
              </p:sp>
              <p:sp>
                <p:nvSpPr>
                  <p:cNvPr id="10" name="Cubo 9">
                    <a:extLst>
                      <a:ext uri="{FF2B5EF4-FFF2-40B4-BE49-F238E27FC236}">
                        <a16:creationId xmlns:a16="http://schemas.microsoft.com/office/drawing/2014/main" id="{DD8AEBF9-8D35-49B5-9A4C-96FDBDE99DC4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 bwMode="auto">
                  <a:xfrm>
                    <a:off x="3154840" y="3654096"/>
                    <a:ext cx="959960" cy="863964"/>
                  </a:xfrm>
                  <a:prstGeom prst="cube">
                    <a:avLst>
                      <a:gd name="adj" fmla="val 46088"/>
                    </a:avLst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GB" sz="900" b="0" i="0" u="none" strike="noStrike" cap="none" normalizeH="0" baseline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ea typeface="ＭＳ Ｐゴシック" panose="020B0600070205080204" pitchFamily="34" charset="-128"/>
                    </a:endParaRPr>
                  </a:p>
                </p:txBody>
              </p:sp>
              <p:sp>
                <p:nvSpPr>
                  <p:cNvPr id="9" name="Cubo 8">
                    <a:extLst>
                      <a:ext uri="{FF2B5EF4-FFF2-40B4-BE49-F238E27FC236}">
                        <a16:creationId xmlns:a16="http://schemas.microsoft.com/office/drawing/2014/main" id="{73B30209-509D-E331-833A-0D7B78D6FBE5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 bwMode="auto">
                  <a:xfrm>
                    <a:off x="3923928" y="3330060"/>
                    <a:ext cx="1296144" cy="1188000"/>
                  </a:xfrm>
                  <a:prstGeom prst="cube">
                    <a:avLst>
                      <a:gd name="adj" fmla="val 61407"/>
                    </a:avLst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GB" sz="900" b="0" i="0" u="none" strike="noStrike" cap="none" normalizeH="0" baseline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ea typeface="ＭＳ Ｐゴシック" panose="020B0600070205080204" pitchFamily="34" charset="-128"/>
                    </a:endParaRPr>
                  </a:p>
                </p:txBody>
              </p:sp>
              <p:sp>
                <p:nvSpPr>
                  <p:cNvPr id="11" name="Cubo 10">
                    <a:extLst>
                      <a:ext uri="{FF2B5EF4-FFF2-40B4-BE49-F238E27FC236}">
                        <a16:creationId xmlns:a16="http://schemas.microsoft.com/office/drawing/2014/main" id="{B117E409-5120-104F-F6C0-4DEB1CF585C1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 bwMode="auto">
                  <a:xfrm>
                    <a:off x="4725857" y="3149908"/>
                    <a:ext cx="1486450" cy="1368152"/>
                  </a:xfrm>
                  <a:prstGeom prst="cube">
                    <a:avLst>
                      <a:gd name="adj" fmla="val 67104"/>
                    </a:avLst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GB" sz="900" b="0" i="0" u="none" strike="noStrike" cap="none" normalizeH="0" baseline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ea typeface="ＭＳ Ｐゴシック" panose="020B0600070205080204" pitchFamily="34" charset="-128"/>
                    </a:endParaRPr>
                  </a:p>
                </p:txBody>
              </p:sp>
              <p:sp>
                <p:nvSpPr>
                  <p:cNvPr id="12" name="Cubo 11">
                    <a:extLst>
                      <a:ext uri="{FF2B5EF4-FFF2-40B4-BE49-F238E27FC236}">
                        <a16:creationId xmlns:a16="http://schemas.microsoft.com/office/drawing/2014/main" id="{5EBCB68F-A385-94FB-68DB-5EA7ED3B6D70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 bwMode="auto">
                  <a:xfrm>
                    <a:off x="5493478" y="2703034"/>
                    <a:ext cx="1905001" cy="1806086"/>
                  </a:xfrm>
                  <a:prstGeom prst="cube">
                    <a:avLst>
                      <a:gd name="adj" fmla="val 74942"/>
                    </a:avLst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GB" sz="900" b="0" i="0" u="none" strike="noStrike" cap="none" normalizeH="0" baseline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ea typeface="ＭＳ Ｐゴシック" panose="020B0600070205080204" pitchFamily="34" charset="-128"/>
                    </a:endParaRPr>
                  </a:p>
                </p:txBody>
              </p:sp>
            </p:grpSp>
            <p:grpSp>
              <p:nvGrpSpPr>
                <p:cNvPr id="10273" name="Gruppo 10272">
                  <a:extLst>
                    <a:ext uri="{FF2B5EF4-FFF2-40B4-BE49-F238E27FC236}">
                      <a16:creationId xmlns:a16="http://schemas.microsoft.com/office/drawing/2014/main" id="{ADC73918-8699-F9C9-9A6C-6E26740F6196}"/>
                    </a:ext>
                  </a:extLst>
                </p:cNvPr>
                <p:cNvGrpSpPr/>
                <p:nvPr/>
              </p:nvGrpSpPr>
              <p:grpSpPr>
                <a:xfrm>
                  <a:off x="971600" y="2517856"/>
                  <a:ext cx="2354839" cy="320438"/>
                  <a:chOff x="971600" y="2517856"/>
                  <a:chExt cx="2354839" cy="320438"/>
                </a:xfrm>
              </p:grpSpPr>
              <p:sp>
                <p:nvSpPr>
                  <p:cNvPr id="27" name="CasellaDiTesto 26">
                    <a:extLst>
                      <a:ext uri="{FF2B5EF4-FFF2-40B4-BE49-F238E27FC236}">
                        <a16:creationId xmlns:a16="http://schemas.microsoft.com/office/drawing/2014/main" id="{D1A8AEBC-862C-A050-805E-D7EAE6DBB8B9}"/>
                      </a:ext>
                    </a:extLst>
                  </p:cNvPr>
                  <p:cNvSpPr txBox="1"/>
                  <p:nvPr/>
                </p:nvSpPr>
                <p:spPr>
                  <a:xfrm>
                    <a:off x="971600" y="2517856"/>
                    <a:ext cx="562994" cy="31531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it-IT" sz="1400" dirty="0">
                        <a:solidFill>
                          <a:srgbClr val="000000"/>
                        </a:solidFill>
                      </a:rPr>
                      <a:t>16</a:t>
                    </a:r>
                    <a:endParaRPr lang="en-GB" sz="1400" dirty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28" name="CasellaDiTesto 27">
                    <a:extLst>
                      <a:ext uri="{FF2B5EF4-FFF2-40B4-BE49-F238E27FC236}">
                        <a16:creationId xmlns:a16="http://schemas.microsoft.com/office/drawing/2014/main" id="{144AACA3-75E6-6624-6EB9-7D6F7916012E}"/>
                      </a:ext>
                    </a:extLst>
                  </p:cNvPr>
                  <p:cNvSpPr txBox="1"/>
                  <p:nvPr/>
                </p:nvSpPr>
                <p:spPr>
                  <a:xfrm>
                    <a:off x="1406477" y="2522321"/>
                    <a:ext cx="562994" cy="31531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it-IT" sz="1400" dirty="0">
                        <a:solidFill>
                          <a:srgbClr val="000000"/>
                        </a:solidFill>
                      </a:rPr>
                      <a:t>32</a:t>
                    </a:r>
                    <a:endParaRPr lang="en-GB" sz="1400" dirty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29" name="CasellaDiTesto 28">
                    <a:extLst>
                      <a:ext uri="{FF2B5EF4-FFF2-40B4-BE49-F238E27FC236}">
                        <a16:creationId xmlns:a16="http://schemas.microsoft.com/office/drawing/2014/main" id="{328873D2-CD13-C79E-EA59-C86586B6232C}"/>
                      </a:ext>
                    </a:extLst>
                  </p:cNvPr>
                  <p:cNvSpPr txBox="1"/>
                  <p:nvPr/>
                </p:nvSpPr>
                <p:spPr>
                  <a:xfrm>
                    <a:off x="1851595" y="2522975"/>
                    <a:ext cx="562994" cy="31531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it-IT" sz="1400" dirty="0">
                        <a:solidFill>
                          <a:srgbClr val="000000"/>
                        </a:solidFill>
                      </a:rPr>
                      <a:t>64</a:t>
                    </a:r>
                    <a:endParaRPr lang="en-GB" sz="1400" dirty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30" name="CasellaDiTesto 29">
                    <a:extLst>
                      <a:ext uri="{FF2B5EF4-FFF2-40B4-BE49-F238E27FC236}">
                        <a16:creationId xmlns:a16="http://schemas.microsoft.com/office/drawing/2014/main" id="{65BD8466-BBA9-6059-2B2F-5A618A06F134}"/>
                      </a:ext>
                    </a:extLst>
                  </p:cNvPr>
                  <p:cNvSpPr txBox="1"/>
                  <p:nvPr/>
                </p:nvSpPr>
                <p:spPr>
                  <a:xfrm>
                    <a:off x="2296713" y="2517856"/>
                    <a:ext cx="562994" cy="31531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it-IT" sz="1400" dirty="0">
                        <a:solidFill>
                          <a:srgbClr val="000000"/>
                        </a:solidFill>
                      </a:rPr>
                      <a:t>128</a:t>
                    </a:r>
                    <a:endParaRPr lang="en-GB" sz="1400" dirty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31" name="CasellaDiTesto 30">
                    <a:extLst>
                      <a:ext uri="{FF2B5EF4-FFF2-40B4-BE49-F238E27FC236}">
                        <a16:creationId xmlns:a16="http://schemas.microsoft.com/office/drawing/2014/main" id="{609991D3-6BF4-AC35-EFDE-A79B631F9034}"/>
                      </a:ext>
                    </a:extLst>
                  </p:cNvPr>
                  <p:cNvSpPr txBox="1"/>
                  <p:nvPr/>
                </p:nvSpPr>
                <p:spPr>
                  <a:xfrm>
                    <a:off x="2763445" y="2522321"/>
                    <a:ext cx="562994" cy="31531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it-IT" sz="1400" dirty="0">
                        <a:solidFill>
                          <a:srgbClr val="000000"/>
                        </a:solidFill>
                      </a:rPr>
                      <a:t>256</a:t>
                    </a:r>
                    <a:endParaRPr lang="en-GB" sz="1400" dirty="0">
                      <a:solidFill>
                        <a:srgbClr val="000000"/>
                      </a:solidFill>
                    </a:endParaRPr>
                  </a:p>
                </p:txBody>
              </p:sp>
            </p:grpSp>
          </p:grpSp>
          <p:grpSp>
            <p:nvGrpSpPr>
              <p:cNvPr id="10276" name="Gruppo 10275">
                <a:extLst>
                  <a:ext uri="{FF2B5EF4-FFF2-40B4-BE49-F238E27FC236}">
                    <a16:creationId xmlns:a16="http://schemas.microsoft.com/office/drawing/2014/main" id="{D80B1378-2425-9AAE-B148-B171A665705D}"/>
                  </a:ext>
                </a:extLst>
              </p:cNvPr>
              <p:cNvGrpSpPr/>
              <p:nvPr/>
            </p:nvGrpSpPr>
            <p:grpSpPr>
              <a:xfrm>
                <a:off x="3261969" y="1703925"/>
                <a:ext cx="2762560" cy="1289694"/>
                <a:chOff x="5399304" y="4071829"/>
                <a:chExt cx="3036285" cy="1417482"/>
              </a:xfrm>
            </p:grpSpPr>
            <p:grpSp>
              <p:nvGrpSpPr>
                <p:cNvPr id="21" name="Gruppo 20">
                  <a:extLst>
                    <a:ext uri="{FF2B5EF4-FFF2-40B4-BE49-F238E27FC236}">
                      <a16:creationId xmlns:a16="http://schemas.microsoft.com/office/drawing/2014/main" id="{486621B5-7D80-E794-1186-723EE7D28C2D}"/>
                    </a:ext>
                  </a:extLst>
                </p:cNvPr>
                <p:cNvGrpSpPr/>
                <p:nvPr/>
              </p:nvGrpSpPr>
              <p:grpSpPr>
                <a:xfrm>
                  <a:off x="5539988" y="4071829"/>
                  <a:ext cx="2895601" cy="1064471"/>
                  <a:chOff x="5525718" y="3429000"/>
                  <a:chExt cx="2895601" cy="1064471"/>
                </a:xfrm>
              </p:grpSpPr>
              <p:sp>
                <p:nvSpPr>
                  <p:cNvPr id="22" name="Cubo 21">
                    <a:extLst>
                      <a:ext uri="{FF2B5EF4-FFF2-40B4-BE49-F238E27FC236}">
                        <a16:creationId xmlns:a16="http://schemas.microsoft.com/office/drawing/2014/main" id="{52511CED-14A2-89A5-2A21-23069ADD88C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525718" y="4113392"/>
                    <a:ext cx="422310" cy="380079"/>
                  </a:xfrm>
                  <a:prstGeom prst="cube">
                    <a:avLst>
                      <a:gd name="adj" fmla="val 26973"/>
                    </a:avLst>
                  </a:prstGeom>
                  <a:ln>
                    <a:solidFill>
                      <a:srgbClr val="00B050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GB" sz="900" b="0" i="0" u="none" strike="noStrike" cap="none" normalizeH="0" baseline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ea typeface="ＭＳ Ｐゴシック" panose="020B0600070205080204" pitchFamily="34" charset="-128"/>
                    </a:endParaRPr>
                  </a:p>
                </p:txBody>
              </p:sp>
              <p:sp>
                <p:nvSpPr>
                  <p:cNvPr id="23" name="Cubo 22">
                    <a:extLst>
                      <a:ext uri="{FF2B5EF4-FFF2-40B4-BE49-F238E27FC236}">
                        <a16:creationId xmlns:a16="http://schemas.microsoft.com/office/drawing/2014/main" id="{33C76AB5-03D7-6DF4-5F32-26C572FED962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 bwMode="auto">
                  <a:xfrm>
                    <a:off x="5932523" y="3986776"/>
                    <a:ext cx="562994" cy="506695"/>
                  </a:xfrm>
                  <a:prstGeom prst="cube">
                    <a:avLst>
                      <a:gd name="adj" fmla="val 46088"/>
                    </a:avLst>
                  </a:prstGeom>
                  <a:ln>
                    <a:solidFill>
                      <a:srgbClr val="00B050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GB" sz="900" b="0" i="0" u="none" strike="noStrike" cap="none" normalizeH="0" baseline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ea typeface="ＭＳ Ｐゴシック" panose="020B0600070205080204" pitchFamily="34" charset="-128"/>
                    </a:endParaRPr>
                  </a:p>
                </p:txBody>
              </p:sp>
              <p:sp>
                <p:nvSpPr>
                  <p:cNvPr id="24" name="Cubo 23">
                    <a:extLst>
                      <a:ext uri="{FF2B5EF4-FFF2-40B4-BE49-F238E27FC236}">
                        <a16:creationId xmlns:a16="http://schemas.microsoft.com/office/drawing/2014/main" id="{7BF66338-AB10-E53F-0D9B-3515E254084E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 bwMode="auto">
                  <a:xfrm>
                    <a:off x="6383575" y="3796736"/>
                    <a:ext cx="760158" cy="696735"/>
                  </a:xfrm>
                  <a:prstGeom prst="cube">
                    <a:avLst>
                      <a:gd name="adj" fmla="val 61407"/>
                    </a:avLst>
                  </a:prstGeom>
                  <a:ln>
                    <a:solidFill>
                      <a:srgbClr val="00B050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GB" sz="900" b="0" i="0" u="none" strike="noStrike" cap="none" normalizeH="0" baseline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ea typeface="ＭＳ Ｐゴシック" panose="020B0600070205080204" pitchFamily="34" charset="-128"/>
                    </a:endParaRPr>
                  </a:p>
                </p:txBody>
              </p:sp>
              <p:sp>
                <p:nvSpPr>
                  <p:cNvPr id="25" name="Cubo 24">
                    <a:extLst>
                      <a:ext uri="{FF2B5EF4-FFF2-40B4-BE49-F238E27FC236}">
                        <a16:creationId xmlns:a16="http://schemas.microsoft.com/office/drawing/2014/main" id="{A36A19BB-9D3B-8323-3B42-39D2E42030E9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 bwMode="auto">
                  <a:xfrm>
                    <a:off x="6853888" y="3691081"/>
                    <a:ext cx="871769" cy="802390"/>
                  </a:xfrm>
                  <a:prstGeom prst="cube">
                    <a:avLst>
                      <a:gd name="adj" fmla="val 67104"/>
                    </a:avLst>
                  </a:prstGeom>
                  <a:ln>
                    <a:solidFill>
                      <a:srgbClr val="00B050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GB" sz="900" b="0" i="0" u="none" strike="noStrike" cap="none" normalizeH="0" baseline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ea typeface="ＭＳ Ｐゴシック" panose="020B0600070205080204" pitchFamily="34" charset="-128"/>
                    </a:endParaRPr>
                  </a:p>
                </p:txBody>
              </p:sp>
              <p:sp>
                <p:nvSpPr>
                  <p:cNvPr id="26" name="Cubo 25">
                    <a:extLst>
                      <a:ext uri="{FF2B5EF4-FFF2-40B4-BE49-F238E27FC236}">
                        <a16:creationId xmlns:a16="http://schemas.microsoft.com/office/drawing/2014/main" id="{FD01A720-5104-F378-97FF-1CBDB636447A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 bwMode="auto">
                  <a:xfrm>
                    <a:off x="7304080" y="3429000"/>
                    <a:ext cx="1117239" cy="1059228"/>
                  </a:xfrm>
                  <a:prstGeom prst="cube">
                    <a:avLst>
                      <a:gd name="adj" fmla="val 74942"/>
                    </a:avLst>
                  </a:prstGeom>
                  <a:ln>
                    <a:solidFill>
                      <a:srgbClr val="00B050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GB" sz="900" b="0" i="0" u="none" strike="noStrike" cap="none" normalizeH="0" baseline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ea typeface="ＭＳ Ｐゴシック" panose="020B0600070205080204" pitchFamily="34" charset="-128"/>
                    </a:endParaRPr>
                  </a:p>
                </p:txBody>
              </p:sp>
            </p:grpSp>
            <p:grpSp>
              <p:nvGrpSpPr>
                <p:cNvPr id="10275" name="Gruppo 10274">
                  <a:extLst>
                    <a:ext uri="{FF2B5EF4-FFF2-40B4-BE49-F238E27FC236}">
                      <a16:creationId xmlns:a16="http://schemas.microsoft.com/office/drawing/2014/main" id="{655183A3-2634-494C-58A8-A202096008B2}"/>
                    </a:ext>
                  </a:extLst>
                </p:cNvPr>
                <p:cNvGrpSpPr/>
                <p:nvPr/>
              </p:nvGrpSpPr>
              <p:grpSpPr>
                <a:xfrm>
                  <a:off x="5399304" y="5158366"/>
                  <a:ext cx="2377150" cy="330945"/>
                  <a:chOff x="5399304" y="5158366"/>
                  <a:chExt cx="2377150" cy="330945"/>
                </a:xfrm>
              </p:grpSpPr>
              <p:sp>
                <p:nvSpPr>
                  <p:cNvPr id="10249" name="CasellaDiTesto 10248">
                    <a:extLst>
                      <a:ext uri="{FF2B5EF4-FFF2-40B4-BE49-F238E27FC236}">
                        <a16:creationId xmlns:a16="http://schemas.microsoft.com/office/drawing/2014/main" id="{52F7EF74-5AA0-6B64-CA8B-8F0B4976D2D3}"/>
                      </a:ext>
                    </a:extLst>
                  </p:cNvPr>
                  <p:cNvSpPr txBox="1"/>
                  <p:nvPr/>
                </p:nvSpPr>
                <p:spPr>
                  <a:xfrm>
                    <a:off x="5399304" y="5172635"/>
                    <a:ext cx="562994" cy="31531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it-IT" sz="1400" dirty="0">
                        <a:solidFill>
                          <a:srgbClr val="000000"/>
                        </a:solidFill>
                      </a:rPr>
                      <a:t>48</a:t>
                    </a:r>
                    <a:endParaRPr lang="en-GB" sz="1400" dirty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10250" name="CasellaDiTesto 10249">
                    <a:extLst>
                      <a:ext uri="{FF2B5EF4-FFF2-40B4-BE49-F238E27FC236}">
                        <a16:creationId xmlns:a16="http://schemas.microsoft.com/office/drawing/2014/main" id="{1BD557D1-5E6C-174F-1498-2FC78CE17F6A}"/>
                      </a:ext>
                    </a:extLst>
                  </p:cNvPr>
                  <p:cNvSpPr txBox="1"/>
                  <p:nvPr/>
                </p:nvSpPr>
                <p:spPr>
                  <a:xfrm>
                    <a:off x="5800905" y="5173992"/>
                    <a:ext cx="562994" cy="31531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it-IT" sz="1400" dirty="0">
                        <a:solidFill>
                          <a:srgbClr val="000000"/>
                        </a:solidFill>
                      </a:rPr>
                      <a:t>96</a:t>
                    </a:r>
                    <a:endParaRPr lang="en-GB" sz="1400" dirty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10251" name="CasellaDiTesto 10250">
                    <a:extLst>
                      <a:ext uri="{FF2B5EF4-FFF2-40B4-BE49-F238E27FC236}">
                        <a16:creationId xmlns:a16="http://schemas.microsoft.com/office/drawing/2014/main" id="{6F9CB39C-DF65-F0FC-9EA1-F3180DFC3EE9}"/>
                      </a:ext>
                    </a:extLst>
                  </p:cNvPr>
                  <p:cNvSpPr txBox="1"/>
                  <p:nvPr/>
                </p:nvSpPr>
                <p:spPr>
                  <a:xfrm>
                    <a:off x="6272802" y="5162238"/>
                    <a:ext cx="562994" cy="31531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it-IT" sz="1400" dirty="0">
                        <a:solidFill>
                          <a:srgbClr val="000000"/>
                        </a:solidFill>
                      </a:rPr>
                      <a:t>192</a:t>
                    </a:r>
                    <a:endParaRPr lang="en-GB" sz="1400" dirty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10252" name="CasellaDiTesto 10251">
                    <a:extLst>
                      <a:ext uri="{FF2B5EF4-FFF2-40B4-BE49-F238E27FC236}">
                        <a16:creationId xmlns:a16="http://schemas.microsoft.com/office/drawing/2014/main" id="{F0F6FDDB-E61C-1D14-B543-CD61A6AAF9EA}"/>
                      </a:ext>
                    </a:extLst>
                  </p:cNvPr>
                  <p:cNvSpPr txBox="1"/>
                  <p:nvPr/>
                </p:nvSpPr>
                <p:spPr>
                  <a:xfrm>
                    <a:off x="6750428" y="5168115"/>
                    <a:ext cx="562994" cy="31531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it-IT" sz="1400" dirty="0">
                        <a:solidFill>
                          <a:srgbClr val="000000"/>
                        </a:solidFill>
                      </a:rPr>
                      <a:t>384</a:t>
                    </a:r>
                    <a:endParaRPr lang="en-GB" sz="1400" dirty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10253" name="CasellaDiTesto 10252">
                    <a:extLst>
                      <a:ext uri="{FF2B5EF4-FFF2-40B4-BE49-F238E27FC236}">
                        <a16:creationId xmlns:a16="http://schemas.microsoft.com/office/drawing/2014/main" id="{8ABB1AB4-7F01-B7CC-1811-F329376C2796}"/>
                      </a:ext>
                    </a:extLst>
                  </p:cNvPr>
                  <p:cNvSpPr txBox="1"/>
                  <p:nvPr/>
                </p:nvSpPr>
                <p:spPr>
                  <a:xfrm>
                    <a:off x="7213460" y="5158366"/>
                    <a:ext cx="562994" cy="31531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it-IT" sz="1400" dirty="0">
                        <a:solidFill>
                          <a:srgbClr val="000000"/>
                        </a:solidFill>
                      </a:rPr>
                      <a:t>768</a:t>
                    </a:r>
                    <a:endParaRPr lang="en-GB" sz="1400" dirty="0">
                      <a:solidFill>
                        <a:srgbClr val="000000"/>
                      </a:solidFill>
                    </a:endParaRPr>
                  </a:p>
                </p:txBody>
              </p:sp>
            </p:grpSp>
          </p:grpSp>
          <p:grpSp>
            <p:nvGrpSpPr>
              <p:cNvPr id="10272" name="Gruppo 10271">
                <a:extLst>
                  <a:ext uri="{FF2B5EF4-FFF2-40B4-BE49-F238E27FC236}">
                    <a16:creationId xmlns:a16="http://schemas.microsoft.com/office/drawing/2014/main" id="{507028F7-7508-7545-0D2F-89581A757271}"/>
                  </a:ext>
                </a:extLst>
              </p:cNvPr>
              <p:cNvGrpSpPr/>
              <p:nvPr/>
            </p:nvGrpSpPr>
            <p:grpSpPr>
              <a:xfrm>
                <a:off x="6213636" y="1703925"/>
                <a:ext cx="2739878" cy="1274885"/>
                <a:chOff x="5214368" y="1428643"/>
                <a:chExt cx="3011356" cy="1401206"/>
              </a:xfrm>
            </p:grpSpPr>
            <p:grpSp>
              <p:nvGrpSpPr>
                <p:cNvPr id="20" name="Gruppo 19">
                  <a:extLst>
                    <a:ext uri="{FF2B5EF4-FFF2-40B4-BE49-F238E27FC236}">
                      <a16:creationId xmlns:a16="http://schemas.microsoft.com/office/drawing/2014/main" id="{F638DB51-1A7C-65C0-5F04-BA327B2F2B17}"/>
                    </a:ext>
                  </a:extLst>
                </p:cNvPr>
                <p:cNvGrpSpPr/>
                <p:nvPr/>
              </p:nvGrpSpPr>
              <p:grpSpPr>
                <a:xfrm>
                  <a:off x="5330123" y="1428643"/>
                  <a:ext cx="2895601" cy="1064471"/>
                  <a:chOff x="5525718" y="3429000"/>
                  <a:chExt cx="2895601" cy="1064471"/>
                </a:xfrm>
              </p:grpSpPr>
              <p:sp>
                <p:nvSpPr>
                  <p:cNvPr id="15" name="Cubo 14">
                    <a:extLst>
                      <a:ext uri="{FF2B5EF4-FFF2-40B4-BE49-F238E27FC236}">
                        <a16:creationId xmlns:a16="http://schemas.microsoft.com/office/drawing/2014/main" id="{0614AC93-4EA1-7824-6333-1156F96857A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525718" y="4113392"/>
                    <a:ext cx="422310" cy="380079"/>
                  </a:xfrm>
                  <a:prstGeom prst="cube">
                    <a:avLst>
                      <a:gd name="adj" fmla="val 26973"/>
                    </a:avLst>
                  </a:prstGeom>
                  <a:ln>
                    <a:solidFill>
                      <a:srgbClr val="7030A0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GB" sz="900" b="0" i="0" u="none" strike="noStrike" cap="none" normalizeH="0" baseline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ea typeface="ＭＳ Ｐゴシック" panose="020B0600070205080204" pitchFamily="34" charset="-128"/>
                    </a:endParaRPr>
                  </a:p>
                </p:txBody>
              </p:sp>
              <p:sp>
                <p:nvSpPr>
                  <p:cNvPr id="16" name="Cubo 15">
                    <a:extLst>
                      <a:ext uri="{FF2B5EF4-FFF2-40B4-BE49-F238E27FC236}">
                        <a16:creationId xmlns:a16="http://schemas.microsoft.com/office/drawing/2014/main" id="{6C8A7A90-0DF8-91AF-CE4A-6F3C627BA5E8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 bwMode="auto">
                  <a:xfrm>
                    <a:off x="5932523" y="3986776"/>
                    <a:ext cx="562994" cy="506695"/>
                  </a:xfrm>
                  <a:prstGeom prst="cube">
                    <a:avLst>
                      <a:gd name="adj" fmla="val 46088"/>
                    </a:avLst>
                  </a:prstGeom>
                  <a:ln>
                    <a:solidFill>
                      <a:srgbClr val="7030A0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GB" sz="900" b="0" i="0" u="none" strike="noStrike" cap="none" normalizeH="0" baseline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ea typeface="ＭＳ Ｐゴシック" panose="020B0600070205080204" pitchFamily="34" charset="-128"/>
                    </a:endParaRPr>
                  </a:p>
                </p:txBody>
              </p:sp>
              <p:sp>
                <p:nvSpPr>
                  <p:cNvPr id="17" name="Cubo 16">
                    <a:extLst>
                      <a:ext uri="{FF2B5EF4-FFF2-40B4-BE49-F238E27FC236}">
                        <a16:creationId xmlns:a16="http://schemas.microsoft.com/office/drawing/2014/main" id="{D68AD806-88D7-FCA6-ED08-4866FD043D60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 bwMode="auto">
                  <a:xfrm>
                    <a:off x="6383575" y="3796736"/>
                    <a:ext cx="760158" cy="696735"/>
                  </a:xfrm>
                  <a:prstGeom prst="cube">
                    <a:avLst>
                      <a:gd name="adj" fmla="val 61407"/>
                    </a:avLst>
                  </a:prstGeom>
                  <a:ln>
                    <a:solidFill>
                      <a:srgbClr val="7030A0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GB" sz="900" b="0" i="0" u="none" strike="noStrike" cap="none" normalizeH="0" baseline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ea typeface="ＭＳ Ｐゴシック" panose="020B0600070205080204" pitchFamily="34" charset="-128"/>
                    </a:endParaRPr>
                  </a:p>
                </p:txBody>
              </p:sp>
              <p:sp>
                <p:nvSpPr>
                  <p:cNvPr id="18" name="Cubo 17">
                    <a:extLst>
                      <a:ext uri="{FF2B5EF4-FFF2-40B4-BE49-F238E27FC236}">
                        <a16:creationId xmlns:a16="http://schemas.microsoft.com/office/drawing/2014/main" id="{4DD4BF13-EDE8-6874-D5D8-377083C0B586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 bwMode="auto">
                  <a:xfrm>
                    <a:off x="6853888" y="3691081"/>
                    <a:ext cx="871769" cy="802390"/>
                  </a:xfrm>
                  <a:prstGeom prst="cube">
                    <a:avLst>
                      <a:gd name="adj" fmla="val 67104"/>
                    </a:avLst>
                  </a:prstGeom>
                  <a:ln>
                    <a:solidFill>
                      <a:srgbClr val="7030A0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GB" sz="900" b="0" i="0" u="none" strike="noStrike" cap="none" normalizeH="0" baseline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ea typeface="ＭＳ Ｐゴシック" panose="020B0600070205080204" pitchFamily="34" charset="-128"/>
                    </a:endParaRPr>
                  </a:p>
                </p:txBody>
              </p:sp>
              <p:sp>
                <p:nvSpPr>
                  <p:cNvPr id="19" name="Cubo 18">
                    <a:extLst>
                      <a:ext uri="{FF2B5EF4-FFF2-40B4-BE49-F238E27FC236}">
                        <a16:creationId xmlns:a16="http://schemas.microsoft.com/office/drawing/2014/main" id="{8358B78D-065C-B64D-9CE7-470E00CCAED2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 bwMode="auto">
                  <a:xfrm>
                    <a:off x="7304080" y="3429000"/>
                    <a:ext cx="1117239" cy="1059228"/>
                  </a:xfrm>
                  <a:prstGeom prst="cube">
                    <a:avLst>
                      <a:gd name="adj" fmla="val 74942"/>
                    </a:avLst>
                  </a:prstGeom>
                  <a:ln>
                    <a:solidFill>
                      <a:srgbClr val="7030A0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GB" sz="900" b="0" i="0" u="none" strike="noStrike" cap="none" normalizeH="0" baseline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ea typeface="ＭＳ Ｐゴシック" panose="020B0600070205080204" pitchFamily="34" charset="-128"/>
                    </a:endParaRPr>
                  </a:p>
                </p:txBody>
              </p:sp>
            </p:grpSp>
            <p:grpSp>
              <p:nvGrpSpPr>
                <p:cNvPr id="10271" name="Gruppo 10270">
                  <a:extLst>
                    <a:ext uri="{FF2B5EF4-FFF2-40B4-BE49-F238E27FC236}">
                      <a16:creationId xmlns:a16="http://schemas.microsoft.com/office/drawing/2014/main" id="{28DFD426-3FD0-7E9E-FAD5-7EE82C931084}"/>
                    </a:ext>
                  </a:extLst>
                </p:cNvPr>
                <p:cNvGrpSpPr/>
                <p:nvPr/>
              </p:nvGrpSpPr>
              <p:grpSpPr>
                <a:xfrm>
                  <a:off x="5214368" y="2505380"/>
                  <a:ext cx="2336216" cy="324469"/>
                  <a:chOff x="5214368" y="2505380"/>
                  <a:chExt cx="2336216" cy="324469"/>
                </a:xfrm>
              </p:grpSpPr>
              <p:sp>
                <p:nvSpPr>
                  <p:cNvPr id="10261" name="CasellaDiTesto 10260">
                    <a:extLst>
                      <a:ext uri="{FF2B5EF4-FFF2-40B4-BE49-F238E27FC236}">
                        <a16:creationId xmlns:a16="http://schemas.microsoft.com/office/drawing/2014/main" id="{CB5E5B09-94BC-6412-5876-2A5CAB5A159B}"/>
                      </a:ext>
                    </a:extLst>
                  </p:cNvPr>
                  <p:cNvSpPr txBox="1"/>
                  <p:nvPr/>
                </p:nvSpPr>
                <p:spPr>
                  <a:xfrm>
                    <a:off x="5214368" y="2513877"/>
                    <a:ext cx="562994" cy="31531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it-IT" sz="1400" dirty="0">
                        <a:solidFill>
                          <a:srgbClr val="000000"/>
                        </a:solidFill>
                      </a:rPr>
                      <a:t>32</a:t>
                    </a:r>
                    <a:endParaRPr lang="en-GB" sz="1400" dirty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10262" name="CasellaDiTesto 10261">
                    <a:extLst>
                      <a:ext uri="{FF2B5EF4-FFF2-40B4-BE49-F238E27FC236}">
                        <a16:creationId xmlns:a16="http://schemas.microsoft.com/office/drawing/2014/main" id="{9E8FDFBC-5838-4412-1F5C-0A94F5CD5BA6}"/>
                      </a:ext>
                    </a:extLst>
                  </p:cNvPr>
                  <p:cNvSpPr txBox="1"/>
                  <p:nvPr/>
                </p:nvSpPr>
                <p:spPr>
                  <a:xfrm>
                    <a:off x="5623697" y="2514531"/>
                    <a:ext cx="562994" cy="31531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it-IT" sz="1400" dirty="0">
                        <a:solidFill>
                          <a:srgbClr val="000000"/>
                        </a:solidFill>
                      </a:rPr>
                      <a:t>64</a:t>
                    </a:r>
                    <a:endParaRPr lang="en-GB" sz="1400" dirty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10263" name="CasellaDiTesto 10262">
                    <a:extLst>
                      <a:ext uri="{FF2B5EF4-FFF2-40B4-BE49-F238E27FC236}">
                        <a16:creationId xmlns:a16="http://schemas.microsoft.com/office/drawing/2014/main" id="{465D5155-2421-69DD-8C9A-8725953A7558}"/>
                      </a:ext>
                    </a:extLst>
                  </p:cNvPr>
                  <p:cNvSpPr txBox="1"/>
                  <p:nvPr/>
                </p:nvSpPr>
                <p:spPr>
                  <a:xfrm>
                    <a:off x="6064521" y="2511255"/>
                    <a:ext cx="562994" cy="31531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it-IT" sz="1400" dirty="0">
                        <a:solidFill>
                          <a:srgbClr val="000000"/>
                        </a:solidFill>
                      </a:rPr>
                      <a:t>128</a:t>
                    </a:r>
                    <a:endParaRPr lang="en-GB" sz="1400" dirty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10264" name="CasellaDiTesto 10263">
                    <a:extLst>
                      <a:ext uri="{FF2B5EF4-FFF2-40B4-BE49-F238E27FC236}">
                        <a16:creationId xmlns:a16="http://schemas.microsoft.com/office/drawing/2014/main" id="{5942BAA7-1F28-7E50-C336-70F934ECCCEA}"/>
                      </a:ext>
                    </a:extLst>
                  </p:cNvPr>
                  <p:cNvSpPr txBox="1"/>
                  <p:nvPr/>
                </p:nvSpPr>
                <p:spPr>
                  <a:xfrm>
                    <a:off x="6546766" y="2509355"/>
                    <a:ext cx="562994" cy="31531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it-IT" sz="1400" dirty="0">
                        <a:solidFill>
                          <a:srgbClr val="000000"/>
                        </a:solidFill>
                      </a:rPr>
                      <a:t>256</a:t>
                    </a:r>
                    <a:endParaRPr lang="en-GB" sz="1400" dirty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10270" name="CasellaDiTesto 10269">
                    <a:extLst>
                      <a:ext uri="{FF2B5EF4-FFF2-40B4-BE49-F238E27FC236}">
                        <a16:creationId xmlns:a16="http://schemas.microsoft.com/office/drawing/2014/main" id="{4A1A65B6-9B6E-F543-73CA-E1353510A1D6}"/>
                      </a:ext>
                    </a:extLst>
                  </p:cNvPr>
                  <p:cNvSpPr txBox="1"/>
                  <p:nvPr/>
                </p:nvSpPr>
                <p:spPr>
                  <a:xfrm>
                    <a:off x="6987590" y="2505380"/>
                    <a:ext cx="562994" cy="31531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it-IT" sz="1400" dirty="0">
                        <a:solidFill>
                          <a:srgbClr val="000000"/>
                        </a:solidFill>
                      </a:rPr>
                      <a:t>512</a:t>
                    </a:r>
                    <a:endParaRPr lang="en-GB" sz="1400" dirty="0">
                      <a:solidFill>
                        <a:srgbClr val="000000"/>
                      </a:solidFill>
                    </a:endParaRPr>
                  </a:p>
                </p:txBody>
              </p:sp>
            </p:grpSp>
          </p:grpSp>
        </p:grpSp>
        <p:sp>
          <p:nvSpPr>
            <p:cNvPr id="10278" name="CasellaDiTesto 10277">
              <a:extLst>
                <a:ext uri="{FF2B5EF4-FFF2-40B4-BE49-F238E27FC236}">
                  <a16:creationId xmlns:a16="http://schemas.microsoft.com/office/drawing/2014/main" id="{B59D18AE-BCBF-A45D-B87B-35D5383F960E}"/>
                </a:ext>
              </a:extLst>
            </p:cNvPr>
            <p:cNvSpPr txBox="1"/>
            <p:nvPr/>
          </p:nvSpPr>
          <p:spPr>
            <a:xfrm>
              <a:off x="3195559" y="3493531"/>
              <a:ext cx="259145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600" dirty="0">
                  <a:solidFill>
                    <a:srgbClr val="000000"/>
                  </a:solidFill>
                </a:rPr>
                <a:t>Feature </a:t>
              </a:r>
              <a:r>
                <a:rPr lang="it-IT" sz="1600" dirty="0" err="1">
                  <a:solidFill>
                    <a:srgbClr val="000000"/>
                  </a:solidFill>
                </a:rPr>
                <a:t>Dimensionality</a:t>
              </a:r>
              <a:endParaRPr lang="en-GB" sz="1600" dirty="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973308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Segnaposto data 3">
            <a:extLst>
              <a:ext uri="{FF2B5EF4-FFF2-40B4-BE49-F238E27FC236}">
                <a16:creationId xmlns:a16="http://schemas.microsoft.com/office/drawing/2014/main" id="{9B8292F6-CBDA-E9FD-75F0-B36DAB85FFAB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167E3B0B-DB4C-41AF-9EC4-C186560DCD71}" type="datetime1">
              <a:rPr lang="it-IT" altLang="it-IT" sz="1100"/>
              <a:pPr/>
              <a:t>19/05/2023</a:t>
            </a:fld>
            <a:endParaRPr lang="it-IT" altLang="it-IT" sz="1100"/>
          </a:p>
        </p:txBody>
      </p:sp>
      <p:sp>
        <p:nvSpPr>
          <p:cNvPr id="10243" name="Segnaposto piè di pagina 4">
            <a:extLst>
              <a:ext uri="{FF2B5EF4-FFF2-40B4-BE49-F238E27FC236}">
                <a16:creationId xmlns:a16="http://schemas.microsoft.com/office/drawing/2014/main" id="{C9B8F0B8-F0D3-CA9B-DFA5-916B0CBAF0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10244" name="Segnaposto numero diapositiva 5">
            <a:extLst>
              <a:ext uri="{FF2B5EF4-FFF2-40B4-BE49-F238E27FC236}">
                <a16:creationId xmlns:a16="http://schemas.microsoft.com/office/drawing/2014/main" id="{574F413A-2956-7C6D-313C-CBE786C61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83F64888-5FC8-4DD9-AEE1-0DCC84BBF39F}" type="slidenum">
              <a:rPr lang="it-IT" altLang="it-IT" sz="1100" smtClean="0"/>
              <a:pPr/>
              <a:t>36</a:t>
            </a:fld>
            <a:endParaRPr lang="it-IT" altLang="it-IT" sz="1100"/>
          </a:p>
        </p:txBody>
      </p:sp>
      <p:sp>
        <p:nvSpPr>
          <p:cNvPr id="10245" name="Rectangle 4">
            <a:extLst>
              <a:ext uri="{FF2B5EF4-FFF2-40B4-BE49-F238E27FC236}">
                <a16:creationId xmlns:a16="http://schemas.microsoft.com/office/drawing/2014/main" id="{0EDE714C-7A75-2183-4E2F-A1C290A8066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6013" y="409575"/>
            <a:ext cx="7416800" cy="504825"/>
          </a:xfrm>
        </p:spPr>
        <p:txBody>
          <a:bodyPr/>
          <a:lstStyle/>
          <a:p>
            <a:pPr eaLnBrk="1" hangingPunct="1"/>
            <a:r>
              <a:rPr lang="it-IT" altLang="it-IT" sz="2200" b="0" dirty="0" err="1"/>
              <a:t>Ablation</a:t>
            </a:r>
            <a:r>
              <a:rPr lang="it-IT" altLang="it-IT" sz="2200" b="0" dirty="0"/>
              <a:t> Studies</a:t>
            </a:r>
          </a:p>
        </p:txBody>
      </p:sp>
      <p:grpSp>
        <p:nvGrpSpPr>
          <p:cNvPr id="6" name="Gruppo 5">
            <a:extLst>
              <a:ext uri="{FF2B5EF4-FFF2-40B4-BE49-F238E27FC236}">
                <a16:creationId xmlns:a16="http://schemas.microsoft.com/office/drawing/2014/main" id="{1E0A030E-E0AE-1A08-5E3C-F3FCAF7213EA}"/>
              </a:ext>
            </a:extLst>
          </p:cNvPr>
          <p:cNvGrpSpPr/>
          <p:nvPr/>
        </p:nvGrpSpPr>
        <p:grpSpPr>
          <a:xfrm>
            <a:off x="361448" y="1988840"/>
            <a:ext cx="8421104" cy="3228809"/>
            <a:chOff x="361448" y="1988840"/>
            <a:chExt cx="8421104" cy="3228809"/>
          </a:xfrm>
        </p:grpSpPr>
        <p:sp>
          <p:nvSpPr>
            <p:cNvPr id="10282" name="CasellaDiTesto 10281">
              <a:extLst>
                <a:ext uri="{FF2B5EF4-FFF2-40B4-BE49-F238E27FC236}">
                  <a16:creationId xmlns:a16="http://schemas.microsoft.com/office/drawing/2014/main" id="{B3CEBD07-3010-D729-EBCA-212B7C55A107}"/>
                </a:ext>
              </a:extLst>
            </p:cNvPr>
            <p:cNvSpPr txBox="1"/>
            <p:nvPr/>
          </p:nvSpPr>
          <p:spPr>
            <a:xfrm>
              <a:off x="3002608" y="4879095"/>
              <a:ext cx="320375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600" dirty="0">
                  <a:solidFill>
                    <a:srgbClr val="000000"/>
                  </a:solidFill>
                </a:rPr>
                <a:t>Batch/Channel </a:t>
              </a:r>
              <a:r>
                <a:rPr lang="it-IT" sz="1600" dirty="0" err="1">
                  <a:solidFill>
                    <a:srgbClr val="000000"/>
                  </a:solidFill>
                </a:rPr>
                <a:t>Normalization</a:t>
              </a:r>
              <a:endParaRPr lang="en-GB" sz="1600" dirty="0">
                <a:solidFill>
                  <a:srgbClr val="000000"/>
                </a:solidFill>
              </a:endParaRPr>
            </a:p>
          </p:txBody>
        </p:sp>
        <p:grpSp>
          <p:nvGrpSpPr>
            <p:cNvPr id="5" name="Gruppo 4">
              <a:extLst>
                <a:ext uri="{FF2B5EF4-FFF2-40B4-BE49-F238E27FC236}">
                  <a16:creationId xmlns:a16="http://schemas.microsoft.com/office/drawing/2014/main" id="{7B44B175-91AD-970A-5C25-71183229C2A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61448" y="1988840"/>
              <a:ext cx="8421104" cy="2299804"/>
              <a:chOff x="832476" y="1320969"/>
              <a:chExt cx="7718895" cy="2108031"/>
            </a:xfrm>
          </p:grpSpPr>
          <p:pic>
            <p:nvPicPr>
              <p:cNvPr id="10281" name="Immagine 10280" descr="Immagine che contiene cubo&#10;&#10;Descrizione generata automaticamente">
                <a:extLst>
                  <a:ext uri="{FF2B5EF4-FFF2-40B4-BE49-F238E27FC236}">
                    <a16:creationId xmlns:a16="http://schemas.microsoft.com/office/drawing/2014/main" id="{6028890A-E2CC-C1CB-B5F7-95C4F918758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47038"/>
              <a:stretch/>
            </p:blipFill>
            <p:spPr>
              <a:xfrm>
                <a:off x="832476" y="1321036"/>
                <a:ext cx="3663002" cy="2107964"/>
              </a:xfrm>
              <a:prstGeom prst="rect">
                <a:avLst/>
              </a:prstGeom>
            </p:spPr>
          </p:pic>
          <p:pic>
            <p:nvPicPr>
              <p:cNvPr id="4" name="Immagine 3" descr="Immagine che contiene cubo&#10;&#10;Descrizione generata automaticamente">
                <a:extLst>
                  <a:ext uri="{FF2B5EF4-FFF2-40B4-BE49-F238E27FC236}">
                    <a16:creationId xmlns:a16="http://schemas.microsoft.com/office/drawing/2014/main" id="{7210A394-464F-31DA-40BE-F7DEB88E7AD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49343"/>
              <a:stretch/>
            </p:blipFill>
            <p:spPr>
              <a:xfrm>
                <a:off x="4721699" y="1320969"/>
                <a:ext cx="3829672" cy="2107964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95936276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Segnaposto data 3">
            <a:extLst>
              <a:ext uri="{FF2B5EF4-FFF2-40B4-BE49-F238E27FC236}">
                <a16:creationId xmlns:a16="http://schemas.microsoft.com/office/drawing/2014/main" id="{9B8292F6-CBDA-E9FD-75F0-B36DAB85FFAB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167E3B0B-DB4C-41AF-9EC4-C186560DCD71}" type="datetime1">
              <a:rPr lang="it-IT" altLang="it-IT" sz="1100"/>
              <a:pPr/>
              <a:t>19/05/2023</a:t>
            </a:fld>
            <a:endParaRPr lang="it-IT" altLang="it-IT" sz="1100"/>
          </a:p>
        </p:txBody>
      </p:sp>
      <p:sp>
        <p:nvSpPr>
          <p:cNvPr id="10243" name="Segnaposto piè di pagina 4">
            <a:extLst>
              <a:ext uri="{FF2B5EF4-FFF2-40B4-BE49-F238E27FC236}">
                <a16:creationId xmlns:a16="http://schemas.microsoft.com/office/drawing/2014/main" id="{C9B8F0B8-F0D3-CA9B-DFA5-916B0CBAF0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10244" name="Segnaposto numero diapositiva 5">
            <a:extLst>
              <a:ext uri="{FF2B5EF4-FFF2-40B4-BE49-F238E27FC236}">
                <a16:creationId xmlns:a16="http://schemas.microsoft.com/office/drawing/2014/main" id="{574F413A-2956-7C6D-313C-CBE786C61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83F64888-5FC8-4DD9-AEE1-0DCC84BBF39F}" type="slidenum">
              <a:rPr lang="it-IT" altLang="it-IT" sz="1100" smtClean="0"/>
              <a:pPr/>
              <a:t>37</a:t>
            </a:fld>
            <a:endParaRPr lang="it-IT" altLang="it-IT" sz="1100"/>
          </a:p>
        </p:txBody>
      </p:sp>
      <p:sp>
        <p:nvSpPr>
          <p:cNvPr id="10245" name="Rectangle 4">
            <a:extLst>
              <a:ext uri="{FF2B5EF4-FFF2-40B4-BE49-F238E27FC236}">
                <a16:creationId xmlns:a16="http://schemas.microsoft.com/office/drawing/2014/main" id="{0EDE714C-7A75-2183-4E2F-A1C290A8066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6013" y="409575"/>
            <a:ext cx="7416800" cy="504825"/>
          </a:xfrm>
        </p:spPr>
        <p:txBody>
          <a:bodyPr/>
          <a:lstStyle/>
          <a:p>
            <a:pPr eaLnBrk="1" hangingPunct="1"/>
            <a:r>
              <a:rPr lang="it-IT" altLang="it-IT" sz="2200" b="0" dirty="0" err="1"/>
              <a:t>Ablation</a:t>
            </a:r>
            <a:r>
              <a:rPr lang="it-IT" altLang="it-IT" sz="2200" b="0" dirty="0"/>
              <a:t> Studies</a:t>
            </a:r>
          </a:p>
        </p:txBody>
      </p:sp>
      <p:grpSp>
        <p:nvGrpSpPr>
          <p:cNvPr id="10293" name="Gruppo 10292">
            <a:extLst>
              <a:ext uri="{FF2B5EF4-FFF2-40B4-BE49-F238E27FC236}">
                <a16:creationId xmlns:a16="http://schemas.microsoft.com/office/drawing/2014/main" id="{2F59718B-B580-D479-536B-A4B7ECA9EA53}"/>
              </a:ext>
            </a:extLst>
          </p:cNvPr>
          <p:cNvGrpSpPr/>
          <p:nvPr/>
        </p:nvGrpSpPr>
        <p:grpSpPr>
          <a:xfrm>
            <a:off x="848084" y="1015564"/>
            <a:ext cx="7592604" cy="4181252"/>
            <a:chOff x="848084" y="1015564"/>
            <a:chExt cx="7592604" cy="4181252"/>
          </a:xfrm>
        </p:grpSpPr>
        <p:grpSp>
          <p:nvGrpSpPr>
            <p:cNvPr id="10246" name="Gruppo 10245">
              <a:extLst>
                <a:ext uri="{FF2B5EF4-FFF2-40B4-BE49-F238E27FC236}">
                  <a16:creationId xmlns:a16="http://schemas.microsoft.com/office/drawing/2014/main" id="{F8655985-EE09-8ECE-82C9-3910F2F91E3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48084" y="2907171"/>
              <a:ext cx="7592604" cy="2289645"/>
              <a:chOff x="219756" y="3365376"/>
              <a:chExt cx="9144000" cy="2757488"/>
            </a:xfrm>
          </p:grpSpPr>
          <p:pic>
            <p:nvPicPr>
              <p:cNvPr id="10240" name="Immagine 10239" descr="Immagine che contiene diagramma, schermata, linea, testo&#10;&#10;Descrizione generata automaticamente">
                <a:extLst>
                  <a:ext uri="{FF2B5EF4-FFF2-40B4-BE49-F238E27FC236}">
                    <a16:creationId xmlns:a16="http://schemas.microsoft.com/office/drawing/2014/main" id="{7A46A171-564C-C98D-3D88-5162169750D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46891"/>
              <a:stretch/>
            </p:blipFill>
            <p:spPr>
              <a:xfrm>
                <a:off x="219756" y="3365376"/>
                <a:ext cx="4856300" cy="2757488"/>
              </a:xfrm>
              <a:prstGeom prst="rect">
                <a:avLst/>
              </a:prstGeom>
            </p:spPr>
          </p:pic>
          <p:pic>
            <p:nvPicPr>
              <p:cNvPr id="10241" name="Immagine 10240" descr="Immagine che contiene diagramma, schermata, linea, testo&#10;&#10;Descrizione generata automaticamente">
                <a:extLst>
                  <a:ext uri="{FF2B5EF4-FFF2-40B4-BE49-F238E27FC236}">
                    <a16:creationId xmlns:a16="http://schemas.microsoft.com/office/drawing/2014/main" id="{76EE29BC-7193-0291-197C-FDBCBA4E491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Blur radius="5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109"/>
              <a:stretch/>
            </p:blipFill>
            <p:spPr>
              <a:xfrm>
                <a:off x="5076056" y="3365376"/>
                <a:ext cx="4287700" cy="2757488"/>
              </a:xfrm>
              <a:prstGeom prst="rect">
                <a:avLst/>
              </a:prstGeom>
            </p:spPr>
          </p:pic>
        </p:grpSp>
        <p:cxnSp>
          <p:nvCxnSpPr>
            <p:cNvPr id="10248" name="Connettore 2 10247">
              <a:extLst>
                <a:ext uri="{FF2B5EF4-FFF2-40B4-BE49-F238E27FC236}">
                  <a16:creationId xmlns:a16="http://schemas.microsoft.com/office/drawing/2014/main" id="{3197FA4D-954B-61AD-0312-CD1081977257}"/>
                </a:ext>
              </a:extLst>
            </p:cNvPr>
            <p:cNvCxnSpPr>
              <a:cxnSpLocks/>
              <a:stCxn id="6" idx="2"/>
            </p:cNvCxnSpPr>
            <p:nvPr/>
          </p:nvCxnSpPr>
          <p:spPr bwMode="auto">
            <a:xfrm>
              <a:off x="4509797" y="3355604"/>
              <a:ext cx="42290" cy="1443174"/>
            </a:xfrm>
            <a:prstGeom prst="straightConnector1">
              <a:avLst/>
            </a:prstGeom>
            <a:ln w="15875">
              <a:solidFill>
                <a:srgbClr val="0000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255" name="Connettore 2 10254">
              <a:extLst>
                <a:ext uri="{FF2B5EF4-FFF2-40B4-BE49-F238E27FC236}">
                  <a16:creationId xmlns:a16="http://schemas.microsoft.com/office/drawing/2014/main" id="{7B575442-818D-7F37-A6D5-BD9C0EFA243A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2667000" y="3355604"/>
              <a:ext cx="1842796" cy="1228221"/>
            </a:xfrm>
            <a:prstGeom prst="straightConnector1">
              <a:avLst/>
            </a:prstGeom>
            <a:ln w="15875">
              <a:solidFill>
                <a:srgbClr val="0000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258" name="Connettore 2 10257">
              <a:extLst>
                <a:ext uri="{FF2B5EF4-FFF2-40B4-BE49-F238E27FC236}">
                  <a16:creationId xmlns:a16="http://schemas.microsoft.com/office/drawing/2014/main" id="{D6F45CB3-93A7-672F-B4C7-91C11C301B97}"/>
                </a:ext>
              </a:extLst>
            </p:cNvPr>
            <p:cNvCxnSpPr>
              <a:cxnSpLocks/>
              <a:stCxn id="6" idx="2"/>
            </p:cNvCxnSpPr>
            <p:nvPr/>
          </p:nvCxnSpPr>
          <p:spPr bwMode="auto">
            <a:xfrm flipH="1">
              <a:off x="3275856" y="3355604"/>
              <a:ext cx="1233941" cy="1443174"/>
            </a:xfrm>
            <a:prstGeom prst="straightConnector1">
              <a:avLst/>
            </a:prstGeom>
            <a:ln w="15875">
              <a:solidFill>
                <a:srgbClr val="0000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265" name="Connettore 2 10264">
              <a:extLst>
                <a:ext uri="{FF2B5EF4-FFF2-40B4-BE49-F238E27FC236}">
                  <a16:creationId xmlns:a16="http://schemas.microsoft.com/office/drawing/2014/main" id="{5BEA8DAA-50A1-DE89-23C8-D32DDCFE1048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1908414" y="3355604"/>
              <a:ext cx="2622528" cy="448433"/>
            </a:xfrm>
            <a:prstGeom prst="straightConnector1">
              <a:avLst/>
            </a:prstGeom>
            <a:ln w="15875">
              <a:solidFill>
                <a:srgbClr val="0000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268" name="Connettore 2 10267">
              <a:extLst>
                <a:ext uri="{FF2B5EF4-FFF2-40B4-BE49-F238E27FC236}">
                  <a16:creationId xmlns:a16="http://schemas.microsoft.com/office/drawing/2014/main" id="{388270AA-8A08-ED75-0268-6A2BDD06EDC9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3999232" y="3355604"/>
              <a:ext cx="510565" cy="1582287"/>
            </a:xfrm>
            <a:prstGeom prst="straightConnector1">
              <a:avLst/>
            </a:prstGeom>
            <a:ln w="15875">
              <a:solidFill>
                <a:srgbClr val="0000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6" name="Immagine 5" descr="Immagine che contiene cubo&#10;&#10;Descrizione generata automaticamente">
              <a:extLst>
                <a:ext uri="{FF2B5EF4-FFF2-40B4-BE49-F238E27FC236}">
                  <a16:creationId xmlns:a16="http://schemas.microsoft.com/office/drawing/2014/main" id="{5158DCAE-4533-7D71-22B4-4650DC69A3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563" r="51217" b="50867"/>
            <a:stretch/>
          </p:blipFill>
          <p:spPr>
            <a:xfrm>
              <a:off x="3275856" y="1015564"/>
              <a:ext cx="2467881" cy="2340040"/>
            </a:xfrm>
            <a:prstGeom prst="rect">
              <a:avLst/>
            </a:prstGeom>
          </p:spPr>
        </p:pic>
      </p:grpSp>
      <p:sp>
        <p:nvSpPr>
          <p:cNvPr id="10294" name="CasellaDiTesto 10293">
            <a:extLst>
              <a:ext uri="{FF2B5EF4-FFF2-40B4-BE49-F238E27FC236}">
                <a16:creationId xmlns:a16="http://schemas.microsoft.com/office/drawing/2014/main" id="{F18AC8DF-70CA-1E47-83BE-70D5EB6E903C}"/>
              </a:ext>
            </a:extLst>
          </p:cNvPr>
          <p:cNvSpPr txBox="1"/>
          <p:nvPr/>
        </p:nvSpPr>
        <p:spPr>
          <a:xfrm>
            <a:off x="3383868" y="5445224"/>
            <a:ext cx="23762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dirty="0" err="1">
                <a:solidFill>
                  <a:srgbClr val="000000"/>
                </a:solidFill>
              </a:rPr>
              <a:t>Spatial</a:t>
            </a:r>
            <a:r>
              <a:rPr lang="it-IT" sz="1600" dirty="0">
                <a:solidFill>
                  <a:srgbClr val="000000"/>
                </a:solidFill>
              </a:rPr>
              <a:t> 3D Dropout</a:t>
            </a:r>
            <a:endParaRPr lang="en-GB" sz="16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041540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Segnaposto data 3">
            <a:extLst>
              <a:ext uri="{FF2B5EF4-FFF2-40B4-BE49-F238E27FC236}">
                <a16:creationId xmlns:a16="http://schemas.microsoft.com/office/drawing/2014/main" id="{9B8292F6-CBDA-E9FD-75F0-B36DAB85FFAB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167E3B0B-DB4C-41AF-9EC4-C186560DCD71}" type="datetime1">
              <a:rPr lang="it-IT" altLang="it-IT" sz="1100"/>
              <a:pPr/>
              <a:t>19/05/2023</a:t>
            </a:fld>
            <a:endParaRPr lang="it-IT" altLang="it-IT" sz="1100"/>
          </a:p>
        </p:txBody>
      </p:sp>
      <p:sp>
        <p:nvSpPr>
          <p:cNvPr id="10243" name="Segnaposto piè di pagina 4">
            <a:extLst>
              <a:ext uri="{FF2B5EF4-FFF2-40B4-BE49-F238E27FC236}">
                <a16:creationId xmlns:a16="http://schemas.microsoft.com/office/drawing/2014/main" id="{C9B8F0B8-F0D3-CA9B-DFA5-916B0CBAF0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10244" name="Segnaposto numero diapositiva 5">
            <a:extLst>
              <a:ext uri="{FF2B5EF4-FFF2-40B4-BE49-F238E27FC236}">
                <a16:creationId xmlns:a16="http://schemas.microsoft.com/office/drawing/2014/main" id="{574F413A-2956-7C6D-313C-CBE786C61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83F64888-5FC8-4DD9-AEE1-0DCC84BBF39F}" type="slidenum">
              <a:rPr lang="it-IT" altLang="it-IT" sz="1100" smtClean="0"/>
              <a:pPr/>
              <a:t>38</a:t>
            </a:fld>
            <a:endParaRPr lang="it-IT" altLang="it-IT" sz="1100"/>
          </a:p>
        </p:txBody>
      </p:sp>
      <p:sp>
        <p:nvSpPr>
          <p:cNvPr id="10245" name="Rectangle 4">
            <a:extLst>
              <a:ext uri="{FF2B5EF4-FFF2-40B4-BE49-F238E27FC236}">
                <a16:creationId xmlns:a16="http://schemas.microsoft.com/office/drawing/2014/main" id="{0EDE714C-7A75-2183-4E2F-A1C290A8066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6013" y="409575"/>
            <a:ext cx="7416800" cy="504825"/>
          </a:xfrm>
        </p:spPr>
        <p:txBody>
          <a:bodyPr/>
          <a:lstStyle/>
          <a:p>
            <a:pPr eaLnBrk="1" hangingPunct="1"/>
            <a:r>
              <a:rPr lang="it-IT" altLang="it-IT" sz="2200" b="0" dirty="0" err="1"/>
              <a:t>Ablation</a:t>
            </a:r>
            <a:r>
              <a:rPr lang="it-IT" altLang="it-IT" sz="2200" b="0" dirty="0"/>
              <a:t> Studies</a:t>
            </a:r>
          </a:p>
        </p:txBody>
      </p:sp>
      <p:grpSp>
        <p:nvGrpSpPr>
          <p:cNvPr id="10" name="Gruppo 9">
            <a:extLst>
              <a:ext uri="{FF2B5EF4-FFF2-40B4-BE49-F238E27FC236}">
                <a16:creationId xmlns:a16="http://schemas.microsoft.com/office/drawing/2014/main" id="{5794AA7A-2671-CC74-0BA2-CE0BB259EC42}"/>
              </a:ext>
            </a:extLst>
          </p:cNvPr>
          <p:cNvGrpSpPr/>
          <p:nvPr/>
        </p:nvGrpSpPr>
        <p:grpSpPr>
          <a:xfrm>
            <a:off x="1564218" y="980728"/>
            <a:ext cx="6039816" cy="4957904"/>
            <a:chOff x="1564218" y="1008475"/>
            <a:chExt cx="6039816" cy="4957904"/>
          </a:xfrm>
        </p:grpSpPr>
        <p:grpSp>
          <p:nvGrpSpPr>
            <p:cNvPr id="8" name="Gruppo 7">
              <a:extLst>
                <a:ext uri="{FF2B5EF4-FFF2-40B4-BE49-F238E27FC236}">
                  <a16:creationId xmlns:a16="http://schemas.microsoft.com/office/drawing/2014/main" id="{8499F031-30AB-B699-3ACB-61454126FE3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564218" y="1008475"/>
              <a:ext cx="6039816" cy="4525275"/>
              <a:chOff x="6352" y="904765"/>
              <a:chExt cx="5620852" cy="4652020"/>
            </a:xfrm>
          </p:grpSpPr>
          <p:pic>
            <p:nvPicPr>
              <p:cNvPr id="3" name="Immagine 2" descr="Immagine che contiene clipart&#10;&#10;Descrizione generata automaticamente">
                <a:extLst>
                  <a:ext uri="{FF2B5EF4-FFF2-40B4-BE49-F238E27FC236}">
                    <a16:creationId xmlns:a16="http://schemas.microsoft.com/office/drawing/2014/main" id="{3DBE583A-9582-297B-C338-57ABE01B033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51818"/>
              <a:stretch/>
            </p:blipFill>
            <p:spPr>
              <a:xfrm>
                <a:off x="6352" y="904765"/>
                <a:ext cx="5616624" cy="2380219"/>
              </a:xfrm>
              <a:prstGeom prst="rect">
                <a:avLst/>
              </a:prstGeom>
            </p:spPr>
          </p:pic>
          <p:pic>
            <p:nvPicPr>
              <p:cNvPr id="7" name="Immagine 6" descr="Immagine che contiene clipart&#10;&#10;Descrizione generata automaticamente">
                <a:extLst>
                  <a:ext uri="{FF2B5EF4-FFF2-40B4-BE49-F238E27FC236}">
                    <a16:creationId xmlns:a16="http://schemas.microsoft.com/office/drawing/2014/main" id="{78E1166F-B47B-0F4C-7BA2-FF60EEC5773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4013"/>
              <a:stretch/>
            </p:blipFill>
            <p:spPr>
              <a:xfrm>
                <a:off x="10580" y="3284984"/>
                <a:ext cx="5616624" cy="2271801"/>
              </a:xfrm>
              <a:prstGeom prst="rect">
                <a:avLst/>
              </a:prstGeom>
            </p:spPr>
          </p:pic>
        </p:grpSp>
        <p:sp>
          <p:nvSpPr>
            <p:cNvPr id="9" name="CasellaDiTesto 8">
              <a:extLst>
                <a:ext uri="{FF2B5EF4-FFF2-40B4-BE49-F238E27FC236}">
                  <a16:creationId xmlns:a16="http://schemas.microsoft.com/office/drawing/2014/main" id="{3021BB6D-4289-822A-AA90-306528FA470A}"/>
                </a:ext>
              </a:extLst>
            </p:cNvPr>
            <p:cNvSpPr txBox="1"/>
            <p:nvPr/>
          </p:nvSpPr>
          <p:spPr>
            <a:xfrm>
              <a:off x="3136326" y="5627825"/>
              <a:ext cx="28956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600" dirty="0" err="1">
                  <a:solidFill>
                    <a:srgbClr val="000000"/>
                  </a:solidFill>
                </a:rPr>
                <a:t>Hausdorff</a:t>
              </a:r>
              <a:r>
                <a:rPr lang="it-IT" sz="1600" dirty="0">
                  <a:solidFill>
                    <a:srgbClr val="000000"/>
                  </a:solidFill>
                </a:rPr>
                <a:t> </a:t>
              </a:r>
              <a:r>
                <a:rPr lang="it-IT" sz="1600" dirty="0" err="1">
                  <a:solidFill>
                    <a:srgbClr val="000000"/>
                  </a:solidFill>
                </a:rPr>
                <a:t>Distance</a:t>
              </a:r>
              <a:r>
                <a:rPr lang="it-IT" sz="1600" dirty="0">
                  <a:solidFill>
                    <a:srgbClr val="000000"/>
                  </a:solidFill>
                </a:rPr>
                <a:t> </a:t>
              </a:r>
              <a:r>
                <a:rPr lang="it-IT" sz="1600" dirty="0" err="1">
                  <a:solidFill>
                    <a:srgbClr val="000000"/>
                  </a:solidFill>
                </a:rPr>
                <a:t>Reduction</a:t>
              </a:r>
              <a:endParaRPr lang="en-GB" sz="1600" dirty="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579437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ECDF444-0F00-8683-0B78-6226AAF6E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Results</a:t>
            </a:r>
            <a:endParaRPr lang="en-GB" dirty="0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0C16694-8662-0486-965B-27CB3AA37E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DF66D72-FFF1-4DB9-8911-230DCB1D47ED}" type="datetime1">
              <a:rPr lang="it-IT" altLang="it-IT" smtClean="0"/>
              <a:pPr>
                <a:defRPr/>
              </a:pPr>
              <a:t>19/05/2023</a:t>
            </a:fld>
            <a:endParaRPr lang="it-IT" alt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EC64C3C-F428-12D3-28FD-DE13D99123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altLang="it-IT"/>
              <a:t>nnAttention U-net for Brain Tumor Segmentation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A4EF7A7-6464-F01B-63D4-09DC9114C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 altLang="it-IT"/>
              <a:t>Pagina </a:t>
            </a:r>
            <a:fld id="{691501C2-36F0-4413-92FD-E5531ECEFDE6}" type="slidenum">
              <a:rPr lang="it-IT" altLang="it-IT" smtClean="0"/>
              <a:pPr>
                <a:defRPr/>
              </a:pPr>
              <a:t>39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7678143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egnaposto data 4">
            <a:extLst>
              <a:ext uri="{FF2B5EF4-FFF2-40B4-BE49-F238E27FC236}">
                <a16:creationId xmlns:a16="http://schemas.microsoft.com/office/drawing/2014/main" id="{71765A47-F81D-ED19-AD12-9CA54E5A52FD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F3EF1D73-FA2A-47D8-8A51-DA34ADCF152B}" type="datetime1">
              <a:rPr lang="it-IT" altLang="it-IT" sz="1100"/>
              <a:pPr/>
              <a:t>19/05/2023</a:t>
            </a:fld>
            <a:endParaRPr lang="it-IT" altLang="it-IT" sz="1100"/>
          </a:p>
        </p:txBody>
      </p:sp>
      <p:sp>
        <p:nvSpPr>
          <p:cNvPr id="6147" name="Segnaposto piè di pagina 5">
            <a:extLst>
              <a:ext uri="{FF2B5EF4-FFF2-40B4-BE49-F238E27FC236}">
                <a16:creationId xmlns:a16="http://schemas.microsoft.com/office/drawing/2014/main" id="{8D82F97D-1807-2153-3926-9346D5CE9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6148" name="Segnaposto numero diapositiva 6">
            <a:extLst>
              <a:ext uri="{FF2B5EF4-FFF2-40B4-BE49-F238E27FC236}">
                <a16:creationId xmlns:a16="http://schemas.microsoft.com/office/drawing/2014/main" id="{E8BAAE7B-9500-0E77-9A68-9B9171CDE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D0031A8B-4720-4115-A00D-CB10E797A4FC}" type="slidenum">
              <a:rPr lang="it-IT" altLang="it-IT" sz="1100" smtClean="0"/>
              <a:pPr/>
              <a:t>4</a:t>
            </a:fld>
            <a:endParaRPr lang="it-IT" altLang="it-IT" sz="1100"/>
          </a:p>
        </p:txBody>
      </p:sp>
      <p:sp>
        <p:nvSpPr>
          <p:cNvPr id="6150" name="Rectangle 8">
            <a:extLst>
              <a:ext uri="{FF2B5EF4-FFF2-40B4-BE49-F238E27FC236}">
                <a16:creationId xmlns:a16="http://schemas.microsoft.com/office/drawing/2014/main" id="{E13AC70D-96D9-986D-8473-05A63C54C6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4213" y="630238"/>
            <a:ext cx="18415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it-IT" altLang="it-IT"/>
          </a:p>
        </p:txBody>
      </p:sp>
      <p:pic>
        <p:nvPicPr>
          <p:cNvPr id="6" name="Immagine 5" descr="Immagine che contiene animale domestico, mammifero, cane&#10;&#10;Descrizione generata automaticamente">
            <a:extLst>
              <a:ext uri="{FF2B5EF4-FFF2-40B4-BE49-F238E27FC236}">
                <a16:creationId xmlns:a16="http://schemas.microsoft.com/office/drawing/2014/main" id="{8F2D04FD-215D-24C5-AF1F-E155CEC947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420" y="1719000"/>
            <a:ext cx="8167159" cy="3420000"/>
          </a:xfrm>
          <a:prstGeom prst="rect">
            <a:avLst/>
          </a:prstGeom>
        </p:spPr>
      </p:pic>
      <p:sp>
        <p:nvSpPr>
          <p:cNvPr id="9" name="Text Box 5">
            <a:extLst>
              <a:ext uri="{FF2B5EF4-FFF2-40B4-BE49-F238E27FC236}">
                <a16:creationId xmlns:a16="http://schemas.microsoft.com/office/drawing/2014/main" id="{49521D1A-78C4-96FB-47C8-F92EE4368D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6013" y="776288"/>
            <a:ext cx="7404100" cy="427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it-IT" altLang="it-IT" sz="2200" dirty="0">
                <a:solidFill>
                  <a:srgbClr val="000000"/>
                </a:solidFill>
              </a:rPr>
              <a:t>Semantic </a:t>
            </a:r>
            <a:r>
              <a:rPr lang="it-IT" altLang="it-IT" sz="2200" dirty="0" err="1">
                <a:solidFill>
                  <a:srgbClr val="000000"/>
                </a:solidFill>
              </a:rPr>
              <a:t>Segmentation</a:t>
            </a:r>
            <a:endParaRPr lang="it-IT" altLang="it-IT" sz="2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585090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Segnaposto data 3">
            <a:extLst>
              <a:ext uri="{FF2B5EF4-FFF2-40B4-BE49-F238E27FC236}">
                <a16:creationId xmlns:a16="http://schemas.microsoft.com/office/drawing/2014/main" id="{E02C8F22-83E8-4B08-82C9-0C869E250850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F7C379C-86A5-4DFA-9CF6-E11CBC122C51}" type="datetime1">
              <a:rPr lang="it-IT" altLang="it-IT" sz="1100"/>
              <a:pPr/>
              <a:t>19/05/2023</a:t>
            </a:fld>
            <a:endParaRPr lang="it-IT" altLang="it-IT" sz="1100"/>
          </a:p>
        </p:txBody>
      </p:sp>
      <p:sp>
        <p:nvSpPr>
          <p:cNvPr id="12291" name="Segnaposto piè di pagina 4">
            <a:extLst>
              <a:ext uri="{FF2B5EF4-FFF2-40B4-BE49-F238E27FC236}">
                <a16:creationId xmlns:a16="http://schemas.microsoft.com/office/drawing/2014/main" id="{F88D0E47-4290-0A2B-CE09-425D20CB26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12292" name="Segnaposto numero diapositiva 5">
            <a:extLst>
              <a:ext uri="{FF2B5EF4-FFF2-40B4-BE49-F238E27FC236}">
                <a16:creationId xmlns:a16="http://schemas.microsoft.com/office/drawing/2014/main" id="{3FFF66E5-915D-C40F-CCBC-1ACDE4A10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FCC9F9EC-B6A8-4331-B4E4-2C3E89718227}" type="slidenum">
              <a:rPr lang="it-IT" altLang="it-IT" sz="1100" smtClean="0"/>
              <a:pPr/>
              <a:t>40</a:t>
            </a:fld>
            <a:endParaRPr lang="it-IT" altLang="it-IT" sz="1100"/>
          </a:p>
        </p:txBody>
      </p:sp>
      <p:sp>
        <p:nvSpPr>
          <p:cNvPr id="12294" name="Rectangle 18">
            <a:extLst>
              <a:ext uri="{FF2B5EF4-FFF2-40B4-BE49-F238E27FC236}">
                <a16:creationId xmlns:a16="http://schemas.microsoft.com/office/drawing/2014/main" id="{1CDB2825-8143-B121-0F7E-FA934B26BB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82838" y="-349250"/>
            <a:ext cx="18415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it-IT" altLang="it-IT"/>
          </a:p>
        </p:txBody>
      </p:sp>
      <p:pic>
        <p:nvPicPr>
          <p:cNvPr id="5" name="Immagine 4" descr="Immagine che contiene testo, diagramma, schermata, linea&#10;&#10;Descrizione generata automaticamente">
            <a:extLst>
              <a:ext uri="{FF2B5EF4-FFF2-40B4-BE49-F238E27FC236}">
                <a16:creationId xmlns:a16="http://schemas.microsoft.com/office/drawing/2014/main" id="{40A44FAC-B888-C348-8967-ADC1CA6314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599" y="1444625"/>
            <a:ext cx="8636801" cy="4537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12180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Segnaposto data 3">
            <a:extLst>
              <a:ext uri="{FF2B5EF4-FFF2-40B4-BE49-F238E27FC236}">
                <a16:creationId xmlns:a16="http://schemas.microsoft.com/office/drawing/2014/main" id="{E02C8F22-83E8-4B08-82C9-0C869E250850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F7C379C-86A5-4DFA-9CF6-E11CBC122C51}" type="datetime1">
              <a:rPr lang="it-IT" altLang="it-IT" sz="1100"/>
              <a:pPr/>
              <a:t>19/05/2023</a:t>
            </a:fld>
            <a:endParaRPr lang="it-IT" altLang="it-IT" sz="1100"/>
          </a:p>
        </p:txBody>
      </p:sp>
      <p:sp>
        <p:nvSpPr>
          <p:cNvPr id="12291" name="Segnaposto piè di pagina 4">
            <a:extLst>
              <a:ext uri="{FF2B5EF4-FFF2-40B4-BE49-F238E27FC236}">
                <a16:creationId xmlns:a16="http://schemas.microsoft.com/office/drawing/2014/main" id="{F88D0E47-4290-0A2B-CE09-425D20CB26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12292" name="Segnaposto numero diapositiva 5">
            <a:extLst>
              <a:ext uri="{FF2B5EF4-FFF2-40B4-BE49-F238E27FC236}">
                <a16:creationId xmlns:a16="http://schemas.microsoft.com/office/drawing/2014/main" id="{3FFF66E5-915D-C40F-CCBC-1ACDE4A10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FCC9F9EC-B6A8-4331-B4E4-2C3E89718227}" type="slidenum">
              <a:rPr lang="it-IT" altLang="it-IT" sz="1100" smtClean="0"/>
              <a:pPr/>
              <a:t>41</a:t>
            </a:fld>
            <a:endParaRPr lang="it-IT" altLang="it-IT" sz="1100"/>
          </a:p>
        </p:txBody>
      </p:sp>
      <p:sp>
        <p:nvSpPr>
          <p:cNvPr id="12294" name="Rectangle 18">
            <a:extLst>
              <a:ext uri="{FF2B5EF4-FFF2-40B4-BE49-F238E27FC236}">
                <a16:creationId xmlns:a16="http://schemas.microsoft.com/office/drawing/2014/main" id="{1CDB2825-8143-B121-0F7E-FA934B26BB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82838" y="-349250"/>
            <a:ext cx="18415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it-IT" altLang="it-IT"/>
          </a:p>
        </p:txBody>
      </p:sp>
      <p:pic>
        <p:nvPicPr>
          <p:cNvPr id="12306" name="Immagine 12305" descr="Immagine che contiene testo, schermata, diagramma, linea&#10;&#10;Descrizione generata automaticamente">
            <a:extLst>
              <a:ext uri="{FF2B5EF4-FFF2-40B4-BE49-F238E27FC236}">
                <a16:creationId xmlns:a16="http://schemas.microsoft.com/office/drawing/2014/main" id="{148C6ACA-6898-295F-DF43-70F71B545A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626" y="1471654"/>
            <a:ext cx="8660748" cy="4549634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Segnaposto data 3">
            <a:extLst>
              <a:ext uri="{FF2B5EF4-FFF2-40B4-BE49-F238E27FC236}">
                <a16:creationId xmlns:a16="http://schemas.microsoft.com/office/drawing/2014/main" id="{E02C8F22-83E8-4B08-82C9-0C869E250850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F7C379C-86A5-4DFA-9CF6-E11CBC122C51}" type="datetime1">
              <a:rPr lang="it-IT" altLang="it-IT" sz="1100"/>
              <a:pPr/>
              <a:t>19/05/2023</a:t>
            </a:fld>
            <a:endParaRPr lang="it-IT" altLang="it-IT" sz="1100"/>
          </a:p>
        </p:txBody>
      </p:sp>
      <p:sp>
        <p:nvSpPr>
          <p:cNvPr id="12291" name="Segnaposto piè di pagina 4">
            <a:extLst>
              <a:ext uri="{FF2B5EF4-FFF2-40B4-BE49-F238E27FC236}">
                <a16:creationId xmlns:a16="http://schemas.microsoft.com/office/drawing/2014/main" id="{F88D0E47-4290-0A2B-CE09-425D20CB26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12292" name="Segnaposto numero diapositiva 5">
            <a:extLst>
              <a:ext uri="{FF2B5EF4-FFF2-40B4-BE49-F238E27FC236}">
                <a16:creationId xmlns:a16="http://schemas.microsoft.com/office/drawing/2014/main" id="{3FFF66E5-915D-C40F-CCBC-1ACDE4A10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FCC9F9EC-B6A8-4331-B4E4-2C3E89718227}" type="slidenum">
              <a:rPr lang="it-IT" altLang="it-IT" sz="1100" smtClean="0"/>
              <a:pPr/>
              <a:t>42</a:t>
            </a:fld>
            <a:endParaRPr lang="it-IT" altLang="it-IT" sz="1100"/>
          </a:p>
        </p:txBody>
      </p:sp>
      <p:sp>
        <p:nvSpPr>
          <p:cNvPr id="12294" name="Rectangle 18">
            <a:extLst>
              <a:ext uri="{FF2B5EF4-FFF2-40B4-BE49-F238E27FC236}">
                <a16:creationId xmlns:a16="http://schemas.microsoft.com/office/drawing/2014/main" id="{1CDB2825-8143-B121-0F7E-FA934B26BB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82838" y="-349250"/>
            <a:ext cx="18415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it-IT" altLang="it-IT"/>
          </a:p>
        </p:txBody>
      </p:sp>
      <p:grpSp>
        <p:nvGrpSpPr>
          <p:cNvPr id="12" name="Gruppo 11">
            <a:extLst>
              <a:ext uri="{FF2B5EF4-FFF2-40B4-BE49-F238E27FC236}">
                <a16:creationId xmlns:a16="http://schemas.microsoft.com/office/drawing/2014/main" id="{0C1F518F-0CBD-8D2C-A622-95A7F4BCD8D5}"/>
              </a:ext>
            </a:extLst>
          </p:cNvPr>
          <p:cNvGrpSpPr/>
          <p:nvPr/>
        </p:nvGrpSpPr>
        <p:grpSpPr>
          <a:xfrm>
            <a:off x="84971" y="1197521"/>
            <a:ext cx="7799397" cy="4823767"/>
            <a:chOff x="613849" y="1097492"/>
            <a:chExt cx="7691669" cy="5067812"/>
          </a:xfrm>
        </p:grpSpPr>
        <p:pic>
          <p:nvPicPr>
            <p:cNvPr id="5" name="Immagine 4" descr="Immagine che contiene testo, linea, schermata, Carattere&#10;&#10;Descrizione generata automaticamente">
              <a:extLst>
                <a:ext uri="{FF2B5EF4-FFF2-40B4-BE49-F238E27FC236}">
                  <a16:creationId xmlns:a16="http://schemas.microsoft.com/office/drawing/2014/main" id="{BCBB5CFF-5644-08A6-648D-45A40CB661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4420"/>
            <a:stretch/>
          </p:blipFill>
          <p:spPr>
            <a:xfrm>
              <a:off x="4679900" y="3645304"/>
              <a:ext cx="3625617" cy="2520000"/>
            </a:xfrm>
            <a:prstGeom prst="rect">
              <a:avLst/>
            </a:prstGeom>
          </p:spPr>
        </p:pic>
        <p:pic>
          <p:nvPicPr>
            <p:cNvPr id="7" name="Immagine 6" descr="Immagine che contiene testo, diagramma, Carattere, linea&#10;&#10;Descrizione generata automaticamente">
              <a:extLst>
                <a:ext uri="{FF2B5EF4-FFF2-40B4-BE49-F238E27FC236}">
                  <a16:creationId xmlns:a16="http://schemas.microsoft.com/office/drawing/2014/main" id="{77A09B52-C89A-0617-FF6D-35DFEC52CA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4421"/>
            <a:stretch/>
          </p:blipFill>
          <p:spPr>
            <a:xfrm>
              <a:off x="613849" y="3645304"/>
              <a:ext cx="3625617" cy="2520000"/>
            </a:xfrm>
            <a:prstGeom prst="rect">
              <a:avLst/>
            </a:prstGeom>
          </p:spPr>
        </p:pic>
        <p:pic>
          <p:nvPicPr>
            <p:cNvPr id="9" name="Immagine 8" descr="Immagine che contiene testo, linea, Carattere, schermata&#10;&#10;Descrizione generata automaticamente">
              <a:extLst>
                <a:ext uri="{FF2B5EF4-FFF2-40B4-BE49-F238E27FC236}">
                  <a16:creationId xmlns:a16="http://schemas.microsoft.com/office/drawing/2014/main" id="{0C4189F8-11FD-12FA-543F-B2E04342E8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4421"/>
            <a:stretch/>
          </p:blipFill>
          <p:spPr>
            <a:xfrm>
              <a:off x="4679901" y="1123075"/>
              <a:ext cx="3625617" cy="2520000"/>
            </a:xfrm>
            <a:prstGeom prst="rect">
              <a:avLst/>
            </a:prstGeom>
          </p:spPr>
        </p:pic>
        <p:pic>
          <p:nvPicPr>
            <p:cNvPr id="11" name="Immagine 10" descr="Immagine che contiene testo, linea, diagramma, Carattere&#10;&#10;Descrizione generata automaticamente">
              <a:extLst>
                <a:ext uri="{FF2B5EF4-FFF2-40B4-BE49-F238E27FC236}">
                  <a16:creationId xmlns:a16="http://schemas.microsoft.com/office/drawing/2014/main" id="{689B1D43-5B6C-5A7D-274F-3311417E75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5708"/>
            <a:stretch/>
          </p:blipFill>
          <p:spPr>
            <a:xfrm>
              <a:off x="644714" y="1097492"/>
              <a:ext cx="3563888" cy="2520000"/>
            </a:xfrm>
            <a:prstGeom prst="rect">
              <a:avLst/>
            </a:prstGeom>
          </p:spPr>
        </p:pic>
      </p:grpSp>
      <p:pic>
        <p:nvPicPr>
          <p:cNvPr id="16" name="Immagine 15" descr="Immagine che contiene testo, linea, schermata, Carattere&#10;&#10;Descrizione generata automaticamente">
            <a:extLst>
              <a:ext uri="{FF2B5EF4-FFF2-40B4-BE49-F238E27FC236}">
                <a16:creationId xmlns:a16="http://schemas.microsoft.com/office/drawing/2014/main" id="{1E9CFBA1-16E1-3359-3E0A-565DFF6011B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925" t="38008" r="1964" b="32010"/>
          <a:stretch/>
        </p:blipFill>
        <p:spPr>
          <a:xfrm>
            <a:off x="7870779" y="2900131"/>
            <a:ext cx="1216397" cy="1057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74438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Segnaposto data 3">
            <a:extLst>
              <a:ext uri="{FF2B5EF4-FFF2-40B4-BE49-F238E27FC236}">
                <a16:creationId xmlns:a16="http://schemas.microsoft.com/office/drawing/2014/main" id="{E02C8F22-83E8-4B08-82C9-0C869E250850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F7C379C-86A5-4DFA-9CF6-E11CBC122C51}" type="datetime1">
              <a:rPr lang="it-IT" altLang="it-IT" sz="1100"/>
              <a:pPr/>
              <a:t>19/05/2023</a:t>
            </a:fld>
            <a:endParaRPr lang="it-IT" altLang="it-IT" sz="1100"/>
          </a:p>
        </p:txBody>
      </p:sp>
      <p:sp>
        <p:nvSpPr>
          <p:cNvPr id="12291" name="Segnaposto piè di pagina 4">
            <a:extLst>
              <a:ext uri="{FF2B5EF4-FFF2-40B4-BE49-F238E27FC236}">
                <a16:creationId xmlns:a16="http://schemas.microsoft.com/office/drawing/2014/main" id="{F88D0E47-4290-0A2B-CE09-425D20CB26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12292" name="Segnaposto numero diapositiva 5">
            <a:extLst>
              <a:ext uri="{FF2B5EF4-FFF2-40B4-BE49-F238E27FC236}">
                <a16:creationId xmlns:a16="http://schemas.microsoft.com/office/drawing/2014/main" id="{3FFF66E5-915D-C40F-CCBC-1ACDE4A10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FCC9F9EC-B6A8-4331-B4E4-2C3E89718227}" type="slidenum">
              <a:rPr lang="it-IT" altLang="it-IT" sz="1100" smtClean="0"/>
              <a:pPr/>
              <a:t>43</a:t>
            </a:fld>
            <a:endParaRPr lang="it-IT" altLang="it-IT" sz="1100"/>
          </a:p>
        </p:txBody>
      </p:sp>
      <p:sp>
        <p:nvSpPr>
          <p:cNvPr id="12294" name="Rectangle 18">
            <a:extLst>
              <a:ext uri="{FF2B5EF4-FFF2-40B4-BE49-F238E27FC236}">
                <a16:creationId xmlns:a16="http://schemas.microsoft.com/office/drawing/2014/main" id="{1CDB2825-8143-B121-0F7E-FA934B26BB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82838" y="-349250"/>
            <a:ext cx="18415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it-IT" altLang="it-IT"/>
          </a:p>
        </p:txBody>
      </p:sp>
      <p:grpSp>
        <p:nvGrpSpPr>
          <p:cNvPr id="8" name="Gruppo 7">
            <a:extLst>
              <a:ext uri="{FF2B5EF4-FFF2-40B4-BE49-F238E27FC236}">
                <a16:creationId xmlns:a16="http://schemas.microsoft.com/office/drawing/2014/main" id="{0C046C28-26E7-E97C-3BE4-504207D45114}"/>
              </a:ext>
            </a:extLst>
          </p:cNvPr>
          <p:cNvGrpSpPr/>
          <p:nvPr/>
        </p:nvGrpSpPr>
        <p:grpSpPr>
          <a:xfrm>
            <a:off x="447549" y="1556792"/>
            <a:ext cx="7334502" cy="4435575"/>
            <a:chOff x="447549" y="1370041"/>
            <a:chExt cx="7334502" cy="4435575"/>
          </a:xfrm>
        </p:grpSpPr>
        <p:grpSp>
          <p:nvGrpSpPr>
            <p:cNvPr id="29" name="Gruppo 28">
              <a:extLst>
                <a:ext uri="{FF2B5EF4-FFF2-40B4-BE49-F238E27FC236}">
                  <a16:creationId xmlns:a16="http://schemas.microsoft.com/office/drawing/2014/main" id="{69B44ACA-1991-AA3F-BF71-87D0A6892AF4}"/>
                </a:ext>
              </a:extLst>
            </p:cNvPr>
            <p:cNvGrpSpPr/>
            <p:nvPr/>
          </p:nvGrpSpPr>
          <p:grpSpPr>
            <a:xfrm>
              <a:off x="447549" y="1370041"/>
              <a:ext cx="1712474" cy="2106883"/>
              <a:chOff x="1219200" y="1575504"/>
              <a:chExt cx="1548930" cy="1904018"/>
            </a:xfrm>
          </p:grpSpPr>
          <p:pic>
            <p:nvPicPr>
              <p:cNvPr id="5" name="Immagine 4" descr="Immagine che contiene disegno, schizzo, arte, Arte bambini&#10;&#10;Descrizione generata automaticamente">
                <a:extLst>
                  <a:ext uri="{FF2B5EF4-FFF2-40B4-BE49-F238E27FC236}">
                    <a16:creationId xmlns:a16="http://schemas.microsoft.com/office/drawing/2014/main" id="{F93AF7F6-CF26-C68F-86B0-8042548D08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19201" y="1575504"/>
                <a:ext cx="1548929" cy="1548927"/>
              </a:xfrm>
              <a:prstGeom prst="rect">
                <a:avLst/>
              </a:prstGeom>
            </p:spPr>
          </p:pic>
          <p:sp>
            <p:nvSpPr>
              <p:cNvPr id="22" name="CasellaDiTesto 21">
                <a:extLst>
                  <a:ext uri="{FF2B5EF4-FFF2-40B4-BE49-F238E27FC236}">
                    <a16:creationId xmlns:a16="http://schemas.microsoft.com/office/drawing/2014/main" id="{5AF4E321-54DF-6F83-8B2A-94889C6EC46B}"/>
                  </a:ext>
                </a:extLst>
              </p:cNvPr>
              <p:cNvSpPr txBox="1"/>
              <p:nvPr/>
            </p:nvSpPr>
            <p:spPr>
              <a:xfrm>
                <a:off x="1219200" y="3140968"/>
                <a:ext cx="154892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1600" dirty="0">
                    <a:solidFill>
                      <a:srgbClr val="000000"/>
                    </a:solidFill>
                  </a:rPr>
                  <a:t>Ground truth</a:t>
                </a:r>
              </a:p>
            </p:txBody>
          </p:sp>
        </p:grpSp>
        <p:grpSp>
          <p:nvGrpSpPr>
            <p:cNvPr id="30" name="Gruppo 29">
              <a:extLst>
                <a:ext uri="{FF2B5EF4-FFF2-40B4-BE49-F238E27FC236}">
                  <a16:creationId xmlns:a16="http://schemas.microsoft.com/office/drawing/2014/main" id="{F88B8F67-1402-C483-45B2-ACEB47845426}"/>
                </a:ext>
              </a:extLst>
            </p:cNvPr>
            <p:cNvGrpSpPr/>
            <p:nvPr/>
          </p:nvGrpSpPr>
          <p:grpSpPr>
            <a:xfrm>
              <a:off x="3278634" y="1372596"/>
              <a:ext cx="1725924" cy="2104328"/>
              <a:chOff x="3779912" y="1577813"/>
              <a:chExt cx="1561096" cy="1901709"/>
            </a:xfrm>
          </p:grpSpPr>
          <p:pic>
            <p:nvPicPr>
              <p:cNvPr id="13" name="Immagine 12" descr="Immagine che contiene disegno, cartone animato, arte&#10;&#10;Descrizione generata automaticamente">
                <a:extLst>
                  <a:ext uri="{FF2B5EF4-FFF2-40B4-BE49-F238E27FC236}">
                    <a16:creationId xmlns:a16="http://schemas.microsoft.com/office/drawing/2014/main" id="{02B01CA7-BEC7-D0A5-A4F1-A2452518C4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94388" y="1577813"/>
                <a:ext cx="1546620" cy="1546618"/>
              </a:xfrm>
              <a:prstGeom prst="rect">
                <a:avLst/>
              </a:prstGeom>
            </p:spPr>
          </p:pic>
          <p:sp>
            <p:nvSpPr>
              <p:cNvPr id="23" name="CasellaDiTesto 22">
                <a:extLst>
                  <a:ext uri="{FF2B5EF4-FFF2-40B4-BE49-F238E27FC236}">
                    <a16:creationId xmlns:a16="http://schemas.microsoft.com/office/drawing/2014/main" id="{1505AD18-3944-0867-BB60-26EB13EA0C1D}"/>
                  </a:ext>
                </a:extLst>
              </p:cNvPr>
              <p:cNvSpPr txBox="1"/>
              <p:nvPr/>
            </p:nvSpPr>
            <p:spPr>
              <a:xfrm>
                <a:off x="3779912" y="3140968"/>
                <a:ext cx="154892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1600" dirty="0" err="1">
                    <a:solidFill>
                      <a:srgbClr val="000000"/>
                    </a:solidFill>
                  </a:rPr>
                  <a:t>SegResNet</a:t>
                </a:r>
                <a:endParaRPr lang="it-IT" sz="1600" dirty="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31" name="Gruppo 30">
              <a:extLst>
                <a:ext uri="{FF2B5EF4-FFF2-40B4-BE49-F238E27FC236}">
                  <a16:creationId xmlns:a16="http://schemas.microsoft.com/office/drawing/2014/main" id="{A9E5F67D-BEAD-3B1A-A918-1318D44958E2}"/>
                </a:ext>
              </a:extLst>
            </p:cNvPr>
            <p:cNvGrpSpPr/>
            <p:nvPr/>
          </p:nvGrpSpPr>
          <p:grpSpPr>
            <a:xfrm>
              <a:off x="6065018" y="1372596"/>
              <a:ext cx="1712473" cy="2070271"/>
              <a:chOff x="6300192" y="1577813"/>
              <a:chExt cx="1548929" cy="1870932"/>
            </a:xfrm>
          </p:grpSpPr>
          <p:pic>
            <p:nvPicPr>
              <p:cNvPr id="15" name="Immagine 14" descr="Immagine che contiene disegno, cartone animato, cerchio, schizzo&#10;&#10;Descrizione generata automaticamente">
                <a:extLst>
                  <a:ext uri="{FF2B5EF4-FFF2-40B4-BE49-F238E27FC236}">
                    <a16:creationId xmlns:a16="http://schemas.microsoft.com/office/drawing/2014/main" id="{5B96C763-2C4E-D30D-2D95-4DDFA0CD9F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00192" y="1577813"/>
                <a:ext cx="1548929" cy="1548927"/>
              </a:xfrm>
              <a:prstGeom prst="rect">
                <a:avLst/>
              </a:prstGeom>
            </p:spPr>
          </p:pic>
          <p:sp>
            <p:nvSpPr>
              <p:cNvPr id="24" name="CasellaDiTesto 23">
                <a:extLst>
                  <a:ext uri="{FF2B5EF4-FFF2-40B4-BE49-F238E27FC236}">
                    <a16:creationId xmlns:a16="http://schemas.microsoft.com/office/drawing/2014/main" id="{51411DAB-9670-A961-A0F6-4C6B3875FF52}"/>
                  </a:ext>
                </a:extLst>
              </p:cNvPr>
              <p:cNvSpPr txBox="1"/>
              <p:nvPr/>
            </p:nvSpPr>
            <p:spPr>
              <a:xfrm>
                <a:off x="6300192" y="3140968"/>
                <a:ext cx="154892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1400" dirty="0" err="1">
                    <a:solidFill>
                      <a:srgbClr val="000000"/>
                    </a:solidFill>
                  </a:rPr>
                  <a:t>SegResNet</a:t>
                </a:r>
                <a:r>
                  <a:rPr lang="it-IT" sz="1400" dirty="0">
                    <a:solidFill>
                      <a:srgbClr val="000000"/>
                    </a:solidFill>
                  </a:rPr>
                  <a:t>-VAE</a:t>
                </a:r>
                <a:endParaRPr lang="it-IT" sz="1500" dirty="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12288" name="Gruppo 12287">
              <a:extLst>
                <a:ext uri="{FF2B5EF4-FFF2-40B4-BE49-F238E27FC236}">
                  <a16:creationId xmlns:a16="http://schemas.microsoft.com/office/drawing/2014/main" id="{12A52888-02DC-B484-25E7-A64DCBF4FFD0}"/>
                </a:ext>
              </a:extLst>
            </p:cNvPr>
            <p:cNvGrpSpPr/>
            <p:nvPr/>
          </p:nvGrpSpPr>
          <p:grpSpPr>
            <a:xfrm>
              <a:off x="447549" y="3717032"/>
              <a:ext cx="1716531" cy="2088584"/>
              <a:chOff x="1219200" y="3968305"/>
              <a:chExt cx="1552600" cy="1887481"/>
            </a:xfrm>
          </p:grpSpPr>
          <p:pic>
            <p:nvPicPr>
              <p:cNvPr id="17" name="Immagine 16" descr="Immagine che contiene disegno, schizzo, arte&#10;&#10;Descrizione generata automaticamente">
                <a:extLst>
                  <a:ext uri="{FF2B5EF4-FFF2-40B4-BE49-F238E27FC236}">
                    <a16:creationId xmlns:a16="http://schemas.microsoft.com/office/drawing/2014/main" id="{84562B16-15C4-FD5D-FEC2-CF0C00DA8A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19200" y="3968305"/>
                <a:ext cx="1548929" cy="1548927"/>
              </a:xfrm>
              <a:prstGeom prst="rect">
                <a:avLst/>
              </a:prstGeom>
            </p:spPr>
          </p:pic>
          <p:sp>
            <p:nvSpPr>
              <p:cNvPr id="25" name="CasellaDiTesto 24">
                <a:extLst>
                  <a:ext uri="{FF2B5EF4-FFF2-40B4-BE49-F238E27FC236}">
                    <a16:creationId xmlns:a16="http://schemas.microsoft.com/office/drawing/2014/main" id="{3ECB45C6-F4BD-2931-7E70-6076D6D2F7E8}"/>
                  </a:ext>
                </a:extLst>
              </p:cNvPr>
              <p:cNvSpPr txBox="1"/>
              <p:nvPr/>
            </p:nvSpPr>
            <p:spPr>
              <a:xfrm>
                <a:off x="1222871" y="5517232"/>
                <a:ext cx="154892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1600" dirty="0">
                    <a:solidFill>
                      <a:srgbClr val="000000"/>
                    </a:solidFill>
                  </a:rPr>
                  <a:t>SwinUNETR</a:t>
                </a:r>
              </a:p>
            </p:txBody>
          </p:sp>
        </p:grpSp>
        <p:grpSp>
          <p:nvGrpSpPr>
            <p:cNvPr id="12297" name="Gruppo 12296">
              <a:extLst>
                <a:ext uri="{FF2B5EF4-FFF2-40B4-BE49-F238E27FC236}">
                  <a16:creationId xmlns:a16="http://schemas.microsoft.com/office/drawing/2014/main" id="{2CC448C4-F074-26BB-54F4-5CFD4131D8F6}"/>
                </a:ext>
              </a:extLst>
            </p:cNvPr>
            <p:cNvGrpSpPr/>
            <p:nvPr/>
          </p:nvGrpSpPr>
          <p:grpSpPr>
            <a:xfrm>
              <a:off x="6066857" y="3717032"/>
              <a:ext cx="1715194" cy="2054528"/>
              <a:chOff x="6301856" y="3968305"/>
              <a:chExt cx="1551390" cy="1856704"/>
            </a:xfrm>
          </p:grpSpPr>
          <p:pic>
            <p:nvPicPr>
              <p:cNvPr id="19" name="Immagine 18" descr="Immagine che contiene disegno, schizzo, cerchio, cartone animato&#10;&#10;Descrizione generata automaticamente">
                <a:extLst>
                  <a:ext uri="{FF2B5EF4-FFF2-40B4-BE49-F238E27FC236}">
                    <a16:creationId xmlns:a16="http://schemas.microsoft.com/office/drawing/2014/main" id="{9E4F02DD-5B77-74C0-8AB6-44580BC19B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01856" y="3968305"/>
                <a:ext cx="1548929" cy="1548927"/>
              </a:xfrm>
              <a:prstGeom prst="rect">
                <a:avLst/>
              </a:prstGeom>
            </p:spPr>
          </p:pic>
          <p:sp>
            <p:nvSpPr>
              <p:cNvPr id="27" name="CasellaDiTesto 26">
                <a:extLst>
                  <a:ext uri="{FF2B5EF4-FFF2-40B4-BE49-F238E27FC236}">
                    <a16:creationId xmlns:a16="http://schemas.microsoft.com/office/drawing/2014/main" id="{50306787-6758-84C5-2C1A-C4ED1D455F6B}"/>
                  </a:ext>
                </a:extLst>
              </p:cNvPr>
              <p:cNvSpPr txBox="1"/>
              <p:nvPr/>
            </p:nvSpPr>
            <p:spPr>
              <a:xfrm>
                <a:off x="6304317" y="5517232"/>
                <a:ext cx="154892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1400" dirty="0" err="1">
                    <a:solidFill>
                      <a:srgbClr val="000000"/>
                    </a:solidFill>
                  </a:rPr>
                  <a:t>nnAttention</a:t>
                </a:r>
                <a:r>
                  <a:rPr lang="it-IT" sz="1400" dirty="0">
                    <a:solidFill>
                      <a:srgbClr val="000000"/>
                    </a:solidFill>
                  </a:rPr>
                  <a:t> </a:t>
                </a:r>
                <a:r>
                  <a:rPr lang="it-IT" sz="1400" dirty="0" err="1">
                    <a:solidFill>
                      <a:srgbClr val="000000"/>
                    </a:solidFill>
                  </a:rPr>
                  <a:t>UNet</a:t>
                </a:r>
                <a:endParaRPr lang="it-IT" sz="1400" dirty="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12289" name="Gruppo 12288">
              <a:extLst>
                <a:ext uri="{FF2B5EF4-FFF2-40B4-BE49-F238E27FC236}">
                  <a16:creationId xmlns:a16="http://schemas.microsoft.com/office/drawing/2014/main" id="{F7C658B6-0E77-31E9-C516-56B67D1BC60B}"/>
                </a:ext>
              </a:extLst>
            </p:cNvPr>
            <p:cNvGrpSpPr/>
            <p:nvPr/>
          </p:nvGrpSpPr>
          <p:grpSpPr>
            <a:xfrm>
              <a:off x="3278634" y="3717032"/>
              <a:ext cx="1725924" cy="2088584"/>
              <a:chOff x="3779912" y="3968305"/>
              <a:chExt cx="1561096" cy="1887481"/>
            </a:xfrm>
          </p:grpSpPr>
          <p:pic>
            <p:nvPicPr>
              <p:cNvPr id="11" name="Immagine 10" descr="Immagine che contiene disegno, schizzo, cartone animato, cerchio&#10;&#10;Descrizione generata automaticamente">
                <a:extLst>
                  <a:ext uri="{FF2B5EF4-FFF2-40B4-BE49-F238E27FC236}">
                    <a16:creationId xmlns:a16="http://schemas.microsoft.com/office/drawing/2014/main" id="{AFEC151D-E214-6AFC-9268-3FE0BFE2C0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94388" y="3968305"/>
                <a:ext cx="1546620" cy="1546618"/>
              </a:xfrm>
              <a:prstGeom prst="rect">
                <a:avLst/>
              </a:prstGeom>
            </p:spPr>
          </p:pic>
          <p:sp>
            <p:nvSpPr>
              <p:cNvPr id="28" name="CasellaDiTesto 27">
                <a:extLst>
                  <a:ext uri="{FF2B5EF4-FFF2-40B4-BE49-F238E27FC236}">
                    <a16:creationId xmlns:a16="http://schemas.microsoft.com/office/drawing/2014/main" id="{7B7F1AAE-D06F-EC8A-B8B2-58A1C60916B8}"/>
                  </a:ext>
                </a:extLst>
              </p:cNvPr>
              <p:cNvSpPr txBox="1"/>
              <p:nvPr/>
            </p:nvSpPr>
            <p:spPr>
              <a:xfrm>
                <a:off x="3779912" y="5517232"/>
                <a:ext cx="154892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1600" dirty="0">
                    <a:solidFill>
                      <a:srgbClr val="000000"/>
                    </a:solidFill>
                  </a:rPr>
                  <a:t>Attention </a:t>
                </a:r>
                <a:r>
                  <a:rPr lang="it-IT" sz="1600" dirty="0" err="1">
                    <a:solidFill>
                      <a:srgbClr val="000000"/>
                    </a:solidFill>
                  </a:rPr>
                  <a:t>UNet</a:t>
                </a:r>
                <a:endParaRPr lang="it-IT" sz="1600" dirty="0">
                  <a:solidFill>
                    <a:srgbClr val="000000"/>
                  </a:solidFill>
                </a:endParaRPr>
              </a:p>
            </p:txBody>
          </p:sp>
        </p:grpSp>
      </p:grpSp>
      <p:grpSp>
        <p:nvGrpSpPr>
          <p:cNvPr id="7" name="Gruppo 6">
            <a:extLst>
              <a:ext uri="{FF2B5EF4-FFF2-40B4-BE49-F238E27FC236}">
                <a16:creationId xmlns:a16="http://schemas.microsoft.com/office/drawing/2014/main" id="{41C32277-A926-F69E-E167-6420D3FACF3C}"/>
              </a:ext>
            </a:extLst>
          </p:cNvPr>
          <p:cNvGrpSpPr>
            <a:grpSpLocks noChangeAspect="1"/>
          </p:cNvGrpSpPr>
          <p:nvPr/>
        </p:nvGrpSpPr>
        <p:grpSpPr>
          <a:xfrm>
            <a:off x="7884368" y="3041429"/>
            <a:ext cx="1224136" cy="1031030"/>
            <a:chOff x="2520730" y="3589250"/>
            <a:chExt cx="1164477" cy="1055437"/>
          </a:xfrm>
        </p:grpSpPr>
        <p:pic>
          <p:nvPicPr>
            <p:cNvPr id="3" name="Immagine 2" descr="Immagine che contiene testo, schermata, Carattere, logo&#10;&#10;Descrizione generata automaticamente">
              <a:extLst>
                <a:ext uri="{FF2B5EF4-FFF2-40B4-BE49-F238E27FC236}">
                  <a16:creationId xmlns:a16="http://schemas.microsoft.com/office/drawing/2014/main" id="{2D2AC7CF-7BD5-B332-3C09-4BA6EF0429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878" t="5259" r="32661" b="48950"/>
            <a:stretch/>
          </p:blipFill>
          <p:spPr>
            <a:xfrm>
              <a:off x="2660564" y="3589250"/>
              <a:ext cx="884808" cy="355934"/>
            </a:xfrm>
            <a:prstGeom prst="rect">
              <a:avLst/>
            </a:prstGeom>
          </p:spPr>
        </p:pic>
        <p:pic>
          <p:nvPicPr>
            <p:cNvPr id="4" name="Immagine 3" descr="Immagine che contiene testo, schermata, Carattere, logo&#10;&#10;Descrizione generata automaticamente">
              <a:extLst>
                <a:ext uri="{FF2B5EF4-FFF2-40B4-BE49-F238E27FC236}">
                  <a16:creationId xmlns:a16="http://schemas.microsoft.com/office/drawing/2014/main" id="{30B0439D-902D-9362-571E-1FD270F7B1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855" t="7075" r="1407" b="47520"/>
            <a:stretch/>
          </p:blipFill>
          <p:spPr>
            <a:xfrm>
              <a:off x="2702287" y="3955440"/>
              <a:ext cx="812800" cy="352934"/>
            </a:xfrm>
            <a:prstGeom prst="rect">
              <a:avLst/>
            </a:prstGeom>
          </p:spPr>
        </p:pic>
        <p:pic>
          <p:nvPicPr>
            <p:cNvPr id="6" name="Immagine 5" descr="Immagine che contiene testo, schermata, Carattere, logo&#10;&#10;Descrizione generata automaticamente">
              <a:extLst>
                <a:ext uri="{FF2B5EF4-FFF2-40B4-BE49-F238E27FC236}">
                  <a16:creationId xmlns:a16="http://schemas.microsoft.com/office/drawing/2014/main" id="{69129D88-53D2-C688-EC77-D487B2E7A0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12" t="55235" r="54851" b="3352"/>
            <a:stretch/>
          </p:blipFill>
          <p:spPr>
            <a:xfrm>
              <a:off x="2520730" y="4322791"/>
              <a:ext cx="1164477" cy="32189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4563465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Segnaposto data 3">
            <a:extLst>
              <a:ext uri="{FF2B5EF4-FFF2-40B4-BE49-F238E27FC236}">
                <a16:creationId xmlns:a16="http://schemas.microsoft.com/office/drawing/2014/main" id="{E02C8F22-83E8-4B08-82C9-0C869E250850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F7C379C-86A5-4DFA-9CF6-E11CBC122C51}" type="datetime1">
              <a:rPr lang="it-IT" altLang="it-IT" sz="1100"/>
              <a:pPr/>
              <a:t>19/05/2023</a:t>
            </a:fld>
            <a:endParaRPr lang="it-IT" altLang="it-IT" sz="1100"/>
          </a:p>
        </p:txBody>
      </p:sp>
      <p:sp>
        <p:nvSpPr>
          <p:cNvPr id="12291" name="Segnaposto piè di pagina 4">
            <a:extLst>
              <a:ext uri="{FF2B5EF4-FFF2-40B4-BE49-F238E27FC236}">
                <a16:creationId xmlns:a16="http://schemas.microsoft.com/office/drawing/2014/main" id="{F88D0E47-4290-0A2B-CE09-425D20CB26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12292" name="Segnaposto numero diapositiva 5">
            <a:extLst>
              <a:ext uri="{FF2B5EF4-FFF2-40B4-BE49-F238E27FC236}">
                <a16:creationId xmlns:a16="http://schemas.microsoft.com/office/drawing/2014/main" id="{3FFF66E5-915D-C40F-CCBC-1ACDE4A10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FCC9F9EC-B6A8-4331-B4E4-2C3E89718227}" type="slidenum">
              <a:rPr lang="it-IT" altLang="it-IT" sz="1100" smtClean="0"/>
              <a:pPr/>
              <a:t>44</a:t>
            </a:fld>
            <a:endParaRPr lang="it-IT" altLang="it-IT" sz="1100"/>
          </a:p>
        </p:txBody>
      </p:sp>
      <p:sp>
        <p:nvSpPr>
          <p:cNvPr id="12294" name="Rectangle 18">
            <a:extLst>
              <a:ext uri="{FF2B5EF4-FFF2-40B4-BE49-F238E27FC236}">
                <a16:creationId xmlns:a16="http://schemas.microsoft.com/office/drawing/2014/main" id="{1CDB2825-8143-B121-0F7E-FA934B26BB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82838" y="-349250"/>
            <a:ext cx="18415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it-IT" altLang="it-IT"/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5AF4E321-54DF-6F83-8B2A-94889C6EC46B}"/>
              </a:ext>
            </a:extLst>
          </p:cNvPr>
          <p:cNvSpPr txBox="1"/>
          <p:nvPr/>
        </p:nvSpPr>
        <p:spPr>
          <a:xfrm>
            <a:off x="447549" y="3289050"/>
            <a:ext cx="1712473" cy="3746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dirty="0">
                <a:solidFill>
                  <a:srgbClr val="000000"/>
                </a:solidFill>
              </a:rPr>
              <a:t>Ground truth</a:t>
            </a: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1505AD18-3944-0867-BB60-26EB13EA0C1D}"/>
              </a:ext>
            </a:extLst>
          </p:cNvPr>
          <p:cNvSpPr txBox="1"/>
          <p:nvPr/>
        </p:nvSpPr>
        <p:spPr>
          <a:xfrm>
            <a:off x="3278634" y="3289050"/>
            <a:ext cx="1712472" cy="3746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dirty="0" err="1">
                <a:solidFill>
                  <a:srgbClr val="000000"/>
                </a:solidFill>
              </a:rPr>
              <a:t>SegResNet</a:t>
            </a:r>
            <a:endParaRPr lang="it-IT" sz="1600" dirty="0">
              <a:solidFill>
                <a:srgbClr val="000000"/>
              </a:solidFill>
            </a:endParaRP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51411DAB-9670-A961-A0F6-4C6B3875FF52}"/>
              </a:ext>
            </a:extLst>
          </p:cNvPr>
          <p:cNvSpPr txBox="1"/>
          <p:nvPr/>
        </p:nvSpPr>
        <p:spPr>
          <a:xfrm>
            <a:off x="6065018" y="3289049"/>
            <a:ext cx="1712473" cy="3405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 err="1">
                <a:solidFill>
                  <a:srgbClr val="000000"/>
                </a:solidFill>
              </a:rPr>
              <a:t>SegResNet</a:t>
            </a:r>
            <a:r>
              <a:rPr lang="it-IT" sz="1400" dirty="0">
                <a:solidFill>
                  <a:srgbClr val="000000"/>
                </a:solidFill>
              </a:rPr>
              <a:t>-VAE</a:t>
            </a:r>
            <a:endParaRPr lang="it-IT" sz="1500" dirty="0">
              <a:solidFill>
                <a:srgbClr val="000000"/>
              </a:solidFill>
            </a:endParaRP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3ECB45C6-F4BD-2931-7E70-6076D6D2F7E8}"/>
              </a:ext>
            </a:extLst>
          </p:cNvPr>
          <p:cNvSpPr txBox="1"/>
          <p:nvPr/>
        </p:nvSpPr>
        <p:spPr>
          <a:xfrm>
            <a:off x="451608" y="5617742"/>
            <a:ext cx="1712472" cy="3746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dirty="0">
                <a:solidFill>
                  <a:srgbClr val="000000"/>
                </a:solidFill>
              </a:rPr>
              <a:t>SwinUNETR</a:t>
            </a: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50306787-6758-84C5-2C1A-C4ED1D455F6B}"/>
              </a:ext>
            </a:extLst>
          </p:cNvPr>
          <p:cNvSpPr txBox="1"/>
          <p:nvPr/>
        </p:nvSpPr>
        <p:spPr>
          <a:xfrm>
            <a:off x="6069578" y="5617742"/>
            <a:ext cx="1712473" cy="3405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 err="1">
                <a:solidFill>
                  <a:srgbClr val="000000"/>
                </a:solidFill>
              </a:rPr>
              <a:t>nnAttention</a:t>
            </a:r>
            <a:r>
              <a:rPr lang="it-IT" sz="1400" dirty="0">
                <a:solidFill>
                  <a:srgbClr val="000000"/>
                </a:solidFill>
              </a:rPr>
              <a:t> </a:t>
            </a:r>
            <a:r>
              <a:rPr lang="it-IT" sz="1400" dirty="0" err="1">
                <a:solidFill>
                  <a:srgbClr val="000000"/>
                </a:solidFill>
              </a:rPr>
              <a:t>UNet</a:t>
            </a:r>
            <a:endParaRPr lang="it-IT" sz="1400" dirty="0">
              <a:solidFill>
                <a:srgbClr val="000000"/>
              </a:solidFill>
            </a:endParaRP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7B7F1AAE-D06F-EC8A-B8B2-58A1C60916B8}"/>
              </a:ext>
            </a:extLst>
          </p:cNvPr>
          <p:cNvSpPr txBox="1"/>
          <p:nvPr/>
        </p:nvSpPr>
        <p:spPr>
          <a:xfrm>
            <a:off x="3278634" y="5617742"/>
            <a:ext cx="1712472" cy="3746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dirty="0">
                <a:solidFill>
                  <a:srgbClr val="000000"/>
                </a:solidFill>
              </a:rPr>
              <a:t>Attention </a:t>
            </a:r>
            <a:r>
              <a:rPr lang="it-IT" sz="1600" dirty="0" err="1">
                <a:solidFill>
                  <a:srgbClr val="000000"/>
                </a:solidFill>
              </a:rPr>
              <a:t>UNet</a:t>
            </a:r>
            <a:endParaRPr lang="it-IT" sz="1600" dirty="0">
              <a:solidFill>
                <a:srgbClr val="000000"/>
              </a:solidFill>
            </a:endParaRPr>
          </a:p>
        </p:txBody>
      </p:sp>
      <p:grpSp>
        <p:nvGrpSpPr>
          <p:cNvPr id="7" name="Gruppo 6">
            <a:extLst>
              <a:ext uri="{FF2B5EF4-FFF2-40B4-BE49-F238E27FC236}">
                <a16:creationId xmlns:a16="http://schemas.microsoft.com/office/drawing/2014/main" id="{41C32277-A926-F69E-E167-6420D3FACF3C}"/>
              </a:ext>
            </a:extLst>
          </p:cNvPr>
          <p:cNvGrpSpPr>
            <a:grpSpLocks noChangeAspect="1"/>
          </p:cNvGrpSpPr>
          <p:nvPr/>
        </p:nvGrpSpPr>
        <p:grpSpPr>
          <a:xfrm>
            <a:off x="7884368" y="3041429"/>
            <a:ext cx="1224136" cy="1031030"/>
            <a:chOff x="2520730" y="3589250"/>
            <a:chExt cx="1164477" cy="1055437"/>
          </a:xfrm>
        </p:grpSpPr>
        <p:pic>
          <p:nvPicPr>
            <p:cNvPr id="3" name="Immagine 2" descr="Immagine che contiene testo, schermata, Carattere, logo&#10;&#10;Descrizione generata automaticamente">
              <a:extLst>
                <a:ext uri="{FF2B5EF4-FFF2-40B4-BE49-F238E27FC236}">
                  <a16:creationId xmlns:a16="http://schemas.microsoft.com/office/drawing/2014/main" id="{2D2AC7CF-7BD5-B332-3C09-4BA6EF0429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878" t="5259" r="32661" b="48950"/>
            <a:stretch/>
          </p:blipFill>
          <p:spPr>
            <a:xfrm>
              <a:off x="2660564" y="3589250"/>
              <a:ext cx="884808" cy="355934"/>
            </a:xfrm>
            <a:prstGeom prst="rect">
              <a:avLst/>
            </a:prstGeom>
          </p:spPr>
        </p:pic>
        <p:pic>
          <p:nvPicPr>
            <p:cNvPr id="4" name="Immagine 3" descr="Immagine che contiene testo, schermata, Carattere, logo&#10;&#10;Descrizione generata automaticamente">
              <a:extLst>
                <a:ext uri="{FF2B5EF4-FFF2-40B4-BE49-F238E27FC236}">
                  <a16:creationId xmlns:a16="http://schemas.microsoft.com/office/drawing/2014/main" id="{30B0439D-902D-9362-571E-1FD270F7B1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855" t="7075" r="1407" b="47520"/>
            <a:stretch/>
          </p:blipFill>
          <p:spPr>
            <a:xfrm>
              <a:off x="2702287" y="3955440"/>
              <a:ext cx="812800" cy="352934"/>
            </a:xfrm>
            <a:prstGeom prst="rect">
              <a:avLst/>
            </a:prstGeom>
          </p:spPr>
        </p:pic>
        <p:pic>
          <p:nvPicPr>
            <p:cNvPr id="6" name="Immagine 5" descr="Immagine che contiene testo, schermata, Carattere, logo&#10;&#10;Descrizione generata automaticamente">
              <a:extLst>
                <a:ext uri="{FF2B5EF4-FFF2-40B4-BE49-F238E27FC236}">
                  <a16:creationId xmlns:a16="http://schemas.microsoft.com/office/drawing/2014/main" id="{69129D88-53D2-C688-EC77-D487B2E7A0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12" t="55235" r="54851" b="3352"/>
            <a:stretch/>
          </p:blipFill>
          <p:spPr>
            <a:xfrm>
              <a:off x="2520730" y="4322791"/>
              <a:ext cx="1164477" cy="321896"/>
            </a:xfrm>
            <a:prstGeom prst="rect">
              <a:avLst/>
            </a:prstGeom>
          </p:spPr>
        </p:pic>
      </p:grpSp>
      <p:pic>
        <p:nvPicPr>
          <p:cNvPr id="9" name="Immagine 8" descr="Immagine che contiene schizzo, mappa, disegno, arte&#10;&#10;Descrizione generata automaticamente">
            <a:extLst>
              <a:ext uri="{FF2B5EF4-FFF2-40B4-BE49-F238E27FC236}">
                <a16:creationId xmlns:a16="http://schemas.microsoft.com/office/drawing/2014/main" id="{76672567-6102-2F29-61F0-4567583935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721" y="1560830"/>
            <a:ext cx="1709921" cy="1709921"/>
          </a:xfrm>
          <a:prstGeom prst="rect">
            <a:avLst/>
          </a:prstGeom>
        </p:spPr>
      </p:pic>
      <p:pic>
        <p:nvPicPr>
          <p:cNvPr id="12" name="Immagine 11" descr="Immagine che contiene schizzo, schermata, arte&#10;&#10;Descrizione generata automaticamente">
            <a:extLst>
              <a:ext uri="{FF2B5EF4-FFF2-40B4-BE49-F238E27FC236}">
                <a16:creationId xmlns:a16="http://schemas.microsoft.com/office/drawing/2014/main" id="{1FD8207C-C389-80FB-04DD-644C930DDC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5018" y="1557524"/>
            <a:ext cx="1710000" cy="1710000"/>
          </a:xfrm>
          <a:prstGeom prst="rect">
            <a:avLst/>
          </a:prstGeom>
        </p:spPr>
      </p:pic>
      <p:pic>
        <p:nvPicPr>
          <p:cNvPr id="16" name="Immagine 15" descr="Immagine che contiene schizzo, arte&#10;&#10;Descrizione generata automaticamente">
            <a:extLst>
              <a:ext uri="{FF2B5EF4-FFF2-40B4-BE49-F238E27FC236}">
                <a16:creationId xmlns:a16="http://schemas.microsoft.com/office/drawing/2014/main" id="{3515362D-3FA8-6429-E740-4D4FD49B6C3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4638" y="1557524"/>
            <a:ext cx="1709921" cy="1709921"/>
          </a:xfrm>
          <a:prstGeom prst="rect">
            <a:avLst/>
          </a:prstGeom>
        </p:spPr>
      </p:pic>
      <p:pic>
        <p:nvPicPr>
          <p:cNvPr id="20" name="Immagine 19" descr="Immagine che contiene disegno, schizzo, arte&#10;&#10;Descrizione generata automaticamente">
            <a:extLst>
              <a:ext uri="{FF2B5EF4-FFF2-40B4-BE49-F238E27FC236}">
                <a16:creationId xmlns:a16="http://schemas.microsoft.com/office/drawing/2014/main" id="{451F9FE1-94AB-982D-839D-4728C8AACB5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575" y="3915233"/>
            <a:ext cx="1710000" cy="1710000"/>
          </a:xfrm>
          <a:prstGeom prst="rect">
            <a:avLst/>
          </a:prstGeom>
        </p:spPr>
      </p:pic>
      <p:pic>
        <p:nvPicPr>
          <p:cNvPr id="26" name="Immagine 25" descr="Immagine che contiene schizzo, schermata, arte&#10;&#10;Descrizione generata automaticamente">
            <a:extLst>
              <a:ext uri="{FF2B5EF4-FFF2-40B4-BE49-F238E27FC236}">
                <a16:creationId xmlns:a16="http://schemas.microsoft.com/office/drawing/2014/main" id="{14C72614-DD46-7B3A-2B98-3BDAE1FD696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4048" y="3915233"/>
            <a:ext cx="1710000" cy="1710000"/>
          </a:xfrm>
          <a:prstGeom prst="rect">
            <a:avLst/>
          </a:prstGeom>
        </p:spPr>
      </p:pic>
      <p:pic>
        <p:nvPicPr>
          <p:cNvPr id="12298" name="Immagine 12297" descr="Immagine che contiene disegno, schizzo, cerchio, cartone animato&#10;&#10;Descrizione generata automaticamente">
            <a:extLst>
              <a:ext uri="{FF2B5EF4-FFF2-40B4-BE49-F238E27FC236}">
                <a16:creationId xmlns:a16="http://schemas.microsoft.com/office/drawing/2014/main" id="{7BFDF29D-CAC9-7359-5B1B-5480761D574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5018" y="3915233"/>
            <a:ext cx="1710000" cy="17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63653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egnaposto data 3">
            <a:extLst>
              <a:ext uri="{FF2B5EF4-FFF2-40B4-BE49-F238E27FC236}">
                <a16:creationId xmlns:a16="http://schemas.microsoft.com/office/drawing/2014/main" id="{471C327A-BD23-D744-E10E-A1E4E678B2DA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D645B0E0-DE25-48CD-8187-F3C7F6F409AE}" type="datetime1">
              <a:rPr lang="it-IT" altLang="it-IT" sz="1100"/>
              <a:pPr/>
              <a:t>19/05/2023</a:t>
            </a:fld>
            <a:endParaRPr lang="it-IT" altLang="it-IT" sz="1100"/>
          </a:p>
        </p:txBody>
      </p:sp>
      <p:sp>
        <p:nvSpPr>
          <p:cNvPr id="14339" name="Segnaposto piè di pagina 4">
            <a:extLst>
              <a:ext uri="{FF2B5EF4-FFF2-40B4-BE49-F238E27FC236}">
                <a16:creationId xmlns:a16="http://schemas.microsoft.com/office/drawing/2014/main" id="{8BE14CCF-87B9-3ABD-0A07-C6FD8F26EE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14340" name="Segnaposto numero diapositiva 5">
            <a:extLst>
              <a:ext uri="{FF2B5EF4-FFF2-40B4-BE49-F238E27FC236}">
                <a16:creationId xmlns:a16="http://schemas.microsoft.com/office/drawing/2014/main" id="{0F821F54-DC69-A15C-5849-2E6F0FB65B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717FA07C-BCBD-448F-BB50-F71173744B9E}" type="slidenum">
              <a:rPr lang="it-IT" altLang="it-IT" sz="1100" smtClean="0"/>
              <a:pPr/>
              <a:t>45</a:t>
            </a:fld>
            <a:endParaRPr lang="it-IT" altLang="it-IT" sz="1100"/>
          </a:p>
        </p:txBody>
      </p:sp>
      <p:sp>
        <p:nvSpPr>
          <p:cNvPr id="14341" name="Rectangle 2">
            <a:extLst>
              <a:ext uri="{FF2B5EF4-FFF2-40B4-BE49-F238E27FC236}">
                <a16:creationId xmlns:a16="http://schemas.microsoft.com/office/drawing/2014/main" id="{17BE5AF4-6E25-1FFD-E870-0C98FCFF32B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it-IT" altLang="it-IT" dirty="0"/>
              <a:t>Future Work</a:t>
            </a:r>
          </a:p>
        </p:txBody>
      </p:sp>
      <p:grpSp>
        <p:nvGrpSpPr>
          <p:cNvPr id="6" name="Gruppo 5">
            <a:extLst>
              <a:ext uri="{FF2B5EF4-FFF2-40B4-BE49-F238E27FC236}">
                <a16:creationId xmlns:a16="http://schemas.microsoft.com/office/drawing/2014/main" id="{509AC247-4FF1-092E-3BC0-9432520E4FEB}"/>
              </a:ext>
            </a:extLst>
          </p:cNvPr>
          <p:cNvGrpSpPr/>
          <p:nvPr/>
        </p:nvGrpSpPr>
        <p:grpSpPr>
          <a:xfrm>
            <a:off x="553851" y="1191310"/>
            <a:ext cx="4705175" cy="3490061"/>
            <a:chOff x="553851" y="1191310"/>
            <a:chExt cx="4705175" cy="3490061"/>
          </a:xfrm>
        </p:grpSpPr>
        <p:grpSp>
          <p:nvGrpSpPr>
            <p:cNvPr id="5" name="Gruppo 4">
              <a:extLst>
                <a:ext uri="{FF2B5EF4-FFF2-40B4-BE49-F238E27FC236}">
                  <a16:creationId xmlns:a16="http://schemas.microsoft.com/office/drawing/2014/main" id="{5496EC5B-9152-7C35-517C-9A5CEDC7E58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53851" y="1191310"/>
              <a:ext cx="4705175" cy="3014403"/>
              <a:chOff x="467544" y="1333244"/>
              <a:chExt cx="6408712" cy="4105786"/>
            </a:xfrm>
          </p:grpSpPr>
          <p:pic>
            <p:nvPicPr>
              <p:cNvPr id="3" name="Immagine 2" descr="Immagine che contiene design&#10;&#10;Descrizione generata automaticamente con attendibilità bassa">
                <a:extLst>
                  <a:ext uri="{FF2B5EF4-FFF2-40B4-BE49-F238E27FC236}">
                    <a16:creationId xmlns:a16="http://schemas.microsoft.com/office/drawing/2014/main" id="{60C7307D-A2F0-84D1-EA75-2E855A9ACF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7544" y="1333244"/>
                <a:ext cx="6408712" cy="4105786"/>
              </a:xfrm>
              <a:prstGeom prst="rect">
                <a:avLst/>
              </a:prstGeom>
            </p:spPr>
          </p:pic>
          <p:sp>
            <p:nvSpPr>
              <p:cNvPr id="4" name="Rettangolo 3">
                <a:extLst>
                  <a:ext uri="{FF2B5EF4-FFF2-40B4-BE49-F238E27FC236}">
                    <a16:creationId xmlns:a16="http://schemas.microsoft.com/office/drawing/2014/main" id="{B5188126-887D-9240-66A1-9E46568EA8B3}"/>
                  </a:ext>
                </a:extLst>
              </p:cNvPr>
              <p:cNvSpPr/>
              <p:nvPr/>
            </p:nvSpPr>
            <p:spPr bwMode="auto">
              <a:xfrm>
                <a:off x="1279365" y="4991866"/>
                <a:ext cx="4516593" cy="25079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GB" sz="900" b="0" i="0" u="none" strike="noStrike" cap="none" normalizeH="0" baseline="0">
                  <a:ln>
                    <a:noFill/>
                  </a:ln>
                  <a:solidFill>
                    <a:schemeClr val="bg1"/>
                  </a:solidFill>
                  <a:effectLst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2" name="CasellaDiTesto 1">
              <a:extLst>
                <a:ext uri="{FF2B5EF4-FFF2-40B4-BE49-F238E27FC236}">
                  <a16:creationId xmlns:a16="http://schemas.microsoft.com/office/drawing/2014/main" id="{163B7F5C-38CC-C64B-6460-AC900DC17AB4}"/>
                </a:ext>
              </a:extLst>
            </p:cNvPr>
            <p:cNvSpPr txBox="1"/>
            <p:nvPr/>
          </p:nvSpPr>
          <p:spPr>
            <a:xfrm>
              <a:off x="2330374" y="4312039"/>
              <a:ext cx="11521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800" dirty="0">
                  <a:solidFill>
                    <a:srgbClr val="000000"/>
                  </a:solidFill>
                </a:rPr>
                <a:t>scale up</a:t>
              </a:r>
              <a:endParaRPr lang="en-GB" sz="180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12" name="Gruppo 11">
            <a:extLst>
              <a:ext uri="{FF2B5EF4-FFF2-40B4-BE49-F238E27FC236}">
                <a16:creationId xmlns:a16="http://schemas.microsoft.com/office/drawing/2014/main" id="{CCFDF901-5406-816E-79E8-01C092A23744}"/>
              </a:ext>
            </a:extLst>
          </p:cNvPr>
          <p:cNvGrpSpPr/>
          <p:nvPr/>
        </p:nvGrpSpPr>
        <p:grpSpPr>
          <a:xfrm>
            <a:off x="4705425" y="2711450"/>
            <a:ext cx="4438575" cy="3222639"/>
            <a:chOff x="4705425" y="2711450"/>
            <a:chExt cx="4438575" cy="3222639"/>
          </a:xfrm>
        </p:grpSpPr>
        <p:grpSp>
          <p:nvGrpSpPr>
            <p:cNvPr id="26" name="Gruppo 25">
              <a:extLst>
                <a:ext uri="{FF2B5EF4-FFF2-40B4-BE49-F238E27FC236}">
                  <a16:creationId xmlns:a16="http://schemas.microsoft.com/office/drawing/2014/main" id="{5D8B9616-83E7-9C9B-33EC-1938630BCD8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705425" y="3429000"/>
              <a:ext cx="4438575" cy="2505089"/>
              <a:chOff x="5572125" y="2092722"/>
              <a:chExt cx="3602455" cy="2033191"/>
            </a:xfrm>
          </p:grpSpPr>
          <p:pic>
            <p:nvPicPr>
              <p:cNvPr id="7" name="Elemento grafico 6" descr="Documento con riempimento a tinta unita">
                <a:extLst>
                  <a:ext uri="{FF2B5EF4-FFF2-40B4-BE49-F238E27FC236}">
                    <a16:creationId xmlns:a16="http://schemas.microsoft.com/office/drawing/2014/main" id="{61B101C1-FF68-32F8-25F5-4EEE90D12B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5572125" y="2092722"/>
                <a:ext cx="1352550" cy="1352550"/>
              </a:xfrm>
              <a:prstGeom prst="rect">
                <a:avLst/>
              </a:prstGeom>
            </p:spPr>
          </p:pic>
          <p:pic>
            <p:nvPicPr>
              <p:cNvPr id="8" name="Elemento grafico 7" descr="Documento con riempimento a tinta unita">
                <a:extLst>
                  <a:ext uri="{FF2B5EF4-FFF2-40B4-BE49-F238E27FC236}">
                    <a16:creationId xmlns:a16="http://schemas.microsoft.com/office/drawing/2014/main" id="{DCF0C494-04D7-4C1D-CB3A-DBDD69B38B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5683716" y="2263378"/>
                <a:ext cx="1352550" cy="1352550"/>
              </a:xfrm>
              <a:prstGeom prst="rect">
                <a:avLst/>
              </a:prstGeom>
            </p:spPr>
          </p:pic>
          <p:pic>
            <p:nvPicPr>
              <p:cNvPr id="10" name="Elemento grafico 9" descr="Documento con riempimento a tinta unita">
                <a:extLst>
                  <a:ext uri="{FF2B5EF4-FFF2-40B4-BE49-F238E27FC236}">
                    <a16:creationId xmlns:a16="http://schemas.microsoft.com/office/drawing/2014/main" id="{489F2764-1CCF-B321-2308-E1941383D6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5876925" y="2480072"/>
                <a:ext cx="1352550" cy="1352550"/>
              </a:xfrm>
              <a:prstGeom prst="rect">
                <a:avLst/>
              </a:prstGeom>
            </p:spPr>
          </p:pic>
          <p:pic>
            <p:nvPicPr>
              <p:cNvPr id="11" name="Elemento grafico 10" descr="Documento con riempimento a tinta unita">
                <a:extLst>
                  <a:ext uri="{FF2B5EF4-FFF2-40B4-BE49-F238E27FC236}">
                    <a16:creationId xmlns:a16="http://schemas.microsoft.com/office/drawing/2014/main" id="{3521622E-484A-74DD-6FFB-809C5D4A8E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6088683" y="2773363"/>
                <a:ext cx="1352550" cy="1352550"/>
              </a:xfrm>
              <a:prstGeom prst="rect">
                <a:avLst/>
              </a:prstGeom>
            </p:spPr>
          </p:pic>
          <p:pic>
            <p:nvPicPr>
              <p:cNvPr id="22" name="Elemento grafico 21" descr="Documento con riempimento a tinta unita">
                <a:extLst>
                  <a:ext uri="{FF2B5EF4-FFF2-40B4-BE49-F238E27FC236}">
                    <a16:creationId xmlns:a16="http://schemas.microsoft.com/office/drawing/2014/main" id="{D39DDC10-4AC9-CF83-15A5-361A92A6D6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7305472" y="2092722"/>
                <a:ext cx="1352550" cy="1352550"/>
              </a:xfrm>
              <a:prstGeom prst="rect">
                <a:avLst/>
              </a:prstGeom>
            </p:spPr>
          </p:pic>
          <p:pic>
            <p:nvPicPr>
              <p:cNvPr id="23" name="Elemento grafico 22" descr="Documento con riempimento a tinta unita">
                <a:extLst>
                  <a:ext uri="{FF2B5EF4-FFF2-40B4-BE49-F238E27FC236}">
                    <a16:creationId xmlns:a16="http://schemas.microsoft.com/office/drawing/2014/main" id="{EDA4EBE8-7BE3-68E9-BF62-F5469BBB53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7417063" y="2263378"/>
                <a:ext cx="1352550" cy="1352550"/>
              </a:xfrm>
              <a:prstGeom prst="rect">
                <a:avLst/>
              </a:prstGeom>
            </p:spPr>
          </p:pic>
          <p:pic>
            <p:nvPicPr>
              <p:cNvPr id="24" name="Elemento grafico 23" descr="Documento con riempimento a tinta unita">
                <a:extLst>
                  <a:ext uri="{FF2B5EF4-FFF2-40B4-BE49-F238E27FC236}">
                    <a16:creationId xmlns:a16="http://schemas.microsoft.com/office/drawing/2014/main" id="{81C9EEF4-1B70-3F5B-95F7-AB92DC4170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7610272" y="2480072"/>
                <a:ext cx="1352550" cy="1352550"/>
              </a:xfrm>
              <a:prstGeom prst="rect">
                <a:avLst/>
              </a:prstGeom>
            </p:spPr>
          </p:pic>
          <p:pic>
            <p:nvPicPr>
              <p:cNvPr id="25" name="Elemento grafico 24" descr="Documento con riempimento a tinta unita">
                <a:extLst>
                  <a:ext uri="{FF2B5EF4-FFF2-40B4-BE49-F238E27FC236}">
                    <a16:creationId xmlns:a16="http://schemas.microsoft.com/office/drawing/2014/main" id="{E3A2AA0D-9E09-BA81-1A74-44B8E40105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7822030" y="2773363"/>
                <a:ext cx="1352550" cy="1352550"/>
              </a:xfrm>
              <a:prstGeom prst="rect">
                <a:avLst/>
              </a:prstGeom>
            </p:spPr>
          </p:pic>
        </p:grpSp>
        <p:sp>
          <p:nvSpPr>
            <p:cNvPr id="9" name="CasellaDiTesto 8">
              <a:extLst>
                <a:ext uri="{FF2B5EF4-FFF2-40B4-BE49-F238E27FC236}">
                  <a16:creationId xmlns:a16="http://schemas.microsoft.com/office/drawing/2014/main" id="{73152E22-820A-C4F8-A3F7-A303DE04A294}"/>
                </a:ext>
              </a:extLst>
            </p:cNvPr>
            <p:cNvSpPr txBox="1"/>
            <p:nvPr/>
          </p:nvSpPr>
          <p:spPr>
            <a:xfrm>
              <a:off x="5824446" y="2711450"/>
              <a:ext cx="18570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800" dirty="0">
                  <a:solidFill>
                    <a:srgbClr val="000000"/>
                  </a:solidFill>
                </a:rPr>
                <a:t>use more data</a:t>
              </a:r>
              <a:endParaRPr lang="en-GB" sz="1800" dirty="0">
                <a:solidFill>
                  <a:srgbClr val="000000"/>
                </a:solidFill>
              </a:endParaRPr>
            </a:p>
          </p:txBody>
        </p:sp>
      </p:grp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egnaposto data 3">
            <a:extLst>
              <a:ext uri="{FF2B5EF4-FFF2-40B4-BE49-F238E27FC236}">
                <a16:creationId xmlns:a16="http://schemas.microsoft.com/office/drawing/2014/main" id="{471C327A-BD23-D744-E10E-A1E4E678B2DA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D645B0E0-DE25-48CD-8187-F3C7F6F409AE}" type="datetime1">
              <a:rPr lang="it-IT" altLang="it-IT" sz="1100"/>
              <a:pPr/>
              <a:t>19/05/2023</a:t>
            </a:fld>
            <a:endParaRPr lang="it-IT" altLang="it-IT" sz="1100"/>
          </a:p>
        </p:txBody>
      </p:sp>
      <p:sp>
        <p:nvSpPr>
          <p:cNvPr id="14339" name="Segnaposto piè di pagina 4">
            <a:extLst>
              <a:ext uri="{FF2B5EF4-FFF2-40B4-BE49-F238E27FC236}">
                <a16:creationId xmlns:a16="http://schemas.microsoft.com/office/drawing/2014/main" id="{8BE14CCF-87B9-3ABD-0A07-C6FD8F26EE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14340" name="Segnaposto numero diapositiva 5">
            <a:extLst>
              <a:ext uri="{FF2B5EF4-FFF2-40B4-BE49-F238E27FC236}">
                <a16:creationId xmlns:a16="http://schemas.microsoft.com/office/drawing/2014/main" id="{0F821F54-DC69-A15C-5849-2E6F0FB65B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717FA07C-BCBD-448F-BB50-F71173744B9E}" type="slidenum">
              <a:rPr lang="it-IT" altLang="it-IT" sz="1100" smtClean="0"/>
              <a:pPr/>
              <a:t>46</a:t>
            </a:fld>
            <a:endParaRPr lang="it-IT" altLang="it-IT" sz="1100"/>
          </a:p>
        </p:txBody>
      </p:sp>
      <p:sp>
        <p:nvSpPr>
          <p:cNvPr id="14341" name="Rectangle 2">
            <a:extLst>
              <a:ext uri="{FF2B5EF4-FFF2-40B4-BE49-F238E27FC236}">
                <a16:creationId xmlns:a16="http://schemas.microsoft.com/office/drawing/2014/main" id="{17BE5AF4-6E25-1FFD-E870-0C98FCFF32B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it-IT" altLang="it-IT" dirty="0"/>
              <a:t>Future Work</a:t>
            </a:r>
          </a:p>
        </p:txBody>
      </p:sp>
      <p:pic>
        <p:nvPicPr>
          <p:cNvPr id="28" name="Immagine 27" descr="Immagine che contiene Gatti di taglia piccola e media, gatto domestico, Felidae, gatto&#10;&#10;Descrizione generata automaticamente">
            <a:extLst>
              <a:ext uri="{FF2B5EF4-FFF2-40B4-BE49-F238E27FC236}">
                <a16:creationId xmlns:a16="http://schemas.microsoft.com/office/drawing/2014/main" id="{49E419A8-B0A1-E6D3-1595-45139079CB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8475" y="1412776"/>
            <a:ext cx="4627049" cy="3701639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2DE9A52F-459E-DD41-9175-FFA8D1861040}"/>
              </a:ext>
            </a:extLst>
          </p:cNvPr>
          <p:cNvSpPr txBox="1"/>
          <p:nvPr/>
        </p:nvSpPr>
        <p:spPr>
          <a:xfrm>
            <a:off x="1072952" y="5337706"/>
            <a:ext cx="73852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>
                <a:solidFill>
                  <a:srgbClr val="000000"/>
                </a:solidFill>
              </a:rPr>
              <a:t>Kirillov, A., </a:t>
            </a:r>
            <a:r>
              <a:rPr lang="en-GB" sz="1400" dirty="0" err="1">
                <a:solidFill>
                  <a:srgbClr val="000000"/>
                </a:solidFill>
              </a:rPr>
              <a:t>Mintun</a:t>
            </a:r>
            <a:r>
              <a:rPr lang="en-GB" sz="1400" dirty="0">
                <a:solidFill>
                  <a:srgbClr val="000000"/>
                </a:solidFill>
              </a:rPr>
              <a:t>, E., Ravi, N.</a:t>
            </a:r>
            <a:r>
              <a:rPr lang="en-GB" sz="1400" i="1" dirty="0">
                <a:solidFill>
                  <a:srgbClr val="000000"/>
                </a:solidFill>
              </a:rPr>
              <a:t> et al., </a:t>
            </a:r>
            <a:r>
              <a:rPr lang="en-GB" sz="1400" dirty="0">
                <a:solidFill>
                  <a:srgbClr val="000000"/>
                </a:solidFill>
              </a:rPr>
              <a:t>2023. </a:t>
            </a:r>
            <a:r>
              <a:rPr lang="en-GB" sz="1400" b="1" dirty="0">
                <a:solidFill>
                  <a:srgbClr val="000000"/>
                </a:solidFill>
              </a:rPr>
              <a:t>Segment Anything</a:t>
            </a:r>
            <a:r>
              <a:rPr lang="en-GB" sz="1400" dirty="0">
                <a:solidFill>
                  <a:srgbClr val="000000"/>
                </a:solidFill>
              </a:rPr>
              <a:t>, arXiv:2304.02643</a:t>
            </a:r>
          </a:p>
        </p:txBody>
      </p:sp>
    </p:spTree>
    <p:extLst>
      <p:ext uri="{BB962C8B-B14F-4D97-AF65-F5344CB8AC3E}">
        <p14:creationId xmlns:p14="http://schemas.microsoft.com/office/powerpoint/2010/main" val="63900571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olo 1">
            <a:extLst>
              <a:ext uri="{FF2B5EF4-FFF2-40B4-BE49-F238E27FC236}">
                <a16:creationId xmlns:a16="http://schemas.microsoft.com/office/drawing/2014/main" id="{F89A1DC9-32AC-0408-A5DC-3C63A891111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it-IT" altLang="it-IT" dirty="0"/>
              <a:t>Thanks for the Attention</a:t>
            </a:r>
          </a:p>
        </p:txBody>
      </p:sp>
      <p:sp>
        <p:nvSpPr>
          <p:cNvPr id="15363" name="Segnaposto data 3">
            <a:extLst>
              <a:ext uri="{FF2B5EF4-FFF2-40B4-BE49-F238E27FC236}">
                <a16:creationId xmlns:a16="http://schemas.microsoft.com/office/drawing/2014/main" id="{22A169C9-90C6-47F1-AE7A-862A336BF201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1BA15356-ED8F-4F24-B378-AB8A159B9FFC}" type="datetime1">
              <a:rPr lang="it-IT" altLang="it-IT" sz="1100"/>
              <a:pPr/>
              <a:t>19/05/2023</a:t>
            </a:fld>
            <a:endParaRPr lang="it-IT" altLang="it-IT" sz="1100"/>
          </a:p>
        </p:txBody>
      </p:sp>
      <p:sp>
        <p:nvSpPr>
          <p:cNvPr id="15364" name="Segnaposto piè di pagina 4">
            <a:extLst>
              <a:ext uri="{FF2B5EF4-FFF2-40B4-BE49-F238E27FC236}">
                <a16:creationId xmlns:a16="http://schemas.microsoft.com/office/drawing/2014/main" id="{D799EBD2-833D-41BB-8144-AD90D72AD7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15365" name="Segnaposto numero diapositiva 5">
            <a:extLst>
              <a:ext uri="{FF2B5EF4-FFF2-40B4-BE49-F238E27FC236}">
                <a16:creationId xmlns:a16="http://schemas.microsoft.com/office/drawing/2014/main" id="{F73CC722-6CE0-2F8E-E583-5B26C8443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FF544ACD-400E-42E7-80A3-F35D04085BFA}" type="slidenum">
              <a:rPr lang="it-IT" altLang="it-IT" sz="1100" smtClean="0"/>
              <a:pPr/>
              <a:t>47</a:t>
            </a:fld>
            <a:endParaRPr lang="it-IT" altLang="it-IT" sz="11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314F36F-2BF3-72E2-4F0D-054BD3F9D3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Key Concepts</a:t>
            </a:r>
            <a:endParaRPr lang="en-GB" dirty="0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1DAD0AAE-B01C-6342-9FD1-2F36A0CAB4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FCB9F71-799B-4712-BD0D-27E1A9B5A7E3}" type="datetime1">
              <a:rPr lang="it-IT" altLang="it-IT" smtClean="0"/>
              <a:pPr>
                <a:defRPr/>
              </a:pPr>
              <a:t>19/05/2023</a:t>
            </a:fld>
            <a:endParaRPr lang="it-IT" alt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0B497813-FBEF-3CC6-EF19-5CE1A8F49F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altLang="it-IT"/>
              <a:t>nnAttention U-net for Brain Tumor Segmentation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960CD6F9-C68C-BF08-F0EC-DE55FC0394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 altLang="it-IT"/>
              <a:t>Pagina </a:t>
            </a:r>
            <a:fld id="{52B026A3-8E54-4B79-8CCF-D4397137E409}" type="slidenum">
              <a:rPr lang="it-IT" altLang="it-IT" smtClean="0"/>
              <a:pPr>
                <a:defRPr/>
              </a:pPr>
              <a:t>5</a:t>
            </a:fld>
            <a:endParaRPr lang="it-IT" altLang="it-IT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Modello 3D 2" descr="Chiave">
                <a:extLst>
                  <a:ext uri="{FF2B5EF4-FFF2-40B4-BE49-F238E27FC236}">
                    <a16:creationId xmlns:a16="http://schemas.microsoft.com/office/drawing/2014/main" id="{C7016D4E-3206-615A-B875-294066262A5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47666185"/>
                  </p:ext>
                </p:extLst>
              </p:nvPr>
            </p:nvGraphicFramePr>
            <p:xfrm>
              <a:off x="4043898" y="3303992"/>
              <a:ext cx="978406" cy="2573280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978406" cy="2573280"/>
                    </a:xfrm>
                    <a:prstGeom prst="rect">
                      <a:avLst/>
                    </a:prstGeom>
                  </am3d:spPr>
                  <am3d:camera>
                    <am3d:pos x="0" y="0" z="5179203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481239" d="1000000"/>
                    <am3d:preTrans dx="19072" dy="-8179723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1719075" ay="-1421103" az="5216368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278323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Modello 3D 2" descr="Chiave">
                <a:extLst>
                  <a:ext uri="{FF2B5EF4-FFF2-40B4-BE49-F238E27FC236}">
                    <a16:creationId xmlns:a16="http://schemas.microsoft.com/office/drawing/2014/main" id="{C7016D4E-3206-615A-B875-294066262A5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043898" y="3303992"/>
                <a:ext cx="978406" cy="257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Modello 3D 10" descr="Lucchetto chiuso">
                <a:extLst>
                  <a:ext uri="{FF2B5EF4-FFF2-40B4-BE49-F238E27FC236}">
                    <a16:creationId xmlns:a16="http://schemas.microsoft.com/office/drawing/2014/main" id="{C905EFC5-E3DE-93F2-857E-9DA61C5221A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73246675"/>
                  </p:ext>
                </p:extLst>
              </p:nvPr>
            </p:nvGraphicFramePr>
            <p:xfrm>
              <a:off x="3419872" y="1463782"/>
              <a:ext cx="2226457" cy="3292113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2226457" cy="3292113"/>
                    </a:xfrm>
                    <a:prstGeom prst="rect">
                      <a:avLst/>
                    </a:prstGeom>
                  </am3d:spPr>
                  <am3d:camera>
                    <am3d:pos x="0" y="0" z="5766207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6666683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1612827" ay="-1292925" az="-632795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403426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Modello 3D 10" descr="Lucchetto chiuso">
                <a:extLst>
                  <a:ext uri="{FF2B5EF4-FFF2-40B4-BE49-F238E27FC236}">
                    <a16:creationId xmlns:a16="http://schemas.microsoft.com/office/drawing/2014/main" id="{C905EFC5-E3DE-93F2-857E-9DA61C5221A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419872" y="1463782"/>
                <a:ext cx="2226457" cy="329211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40417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37" presetClass="emph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12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3d.object.rotation.x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0"/>
                            </p:stCondLst>
                            <p:childTnLst>
                              <p:par>
                                <p:cTn id="14" presetID="42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egnaposto data 4">
            <a:extLst>
              <a:ext uri="{FF2B5EF4-FFF2-40B4-BE49-F238E27FC236}">
                <a16:creationId xmlns:a16="http://schemas.microsoft.com/office/drawing/2014/main" id="{71765A47-F81D-ED19-AD12-9CA54E5A52FD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F3EF1D73-FA2A-47D8-8A51-DA34ADCF152B}" type="datetime1">
              <a:rPr lang="it-IT" altLang="it-IT" sz="1100"/>
              <a:pPr/>
              <a:t>19/05/2023</a:t>
            </a:fld>
            <a:endParaRPr lang="it-IT" altLang="it-IT" sz="1100"/>
          </a:p>
        </p:txBody>
      </p:sp>
      <p:sp>
        <p:nvSpPr>
          <p:cNvPr id="6147" name="Segnaposto piè di pagina 5">
            <a:extLst>
              <a:ext uri="{FF2B5EF4-FFF2-40B4-BE49-F238E27FC236}">
                <a16:creationId xmlns:a16="http://schemas.microsoft.com/office/drawing/2014/main" id="{8D82F97D-1807-2153-3926-9346D5CE9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6148" name="Segnaposto numero diapositiva 6">
            <a:extLst>
              <a:ext uri="{FF2B5EF4-FFF2-40B4-BE49-F238E27FC236}">
                <a16:creationId xmlns:a16="http://schemas.microsoft.com/office/drawing/2014/main" id="{E8BAAE7B-9500-0E77-9A68-9B9171CDE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D0031A8B-4720-4115-A00D-CB10E797A4FC}" type="slidenum">
              <a:rPr lang="it-IT" altLang="it-IT" sz="1100" smtClean="0"/>
              <a:pPr/>
              <a:t>6</a:t>
            </a:fld>
            <a:endParaRPr lang="it-IT" altLang="it-IT" sz="1100"/>
          </a:p>
        </p:txBody>
      </p:sp>
      <p:sp>
        <p:nvSpPr>
          <p:cNvPr id="6150" name="Rectangle 8">
            <a:extLst>
              <a:ext uri="{FF2B5EF4-FFF2-40B4-BE49-F238E27FC236}">
                <a16:creationId xmlns:a16="http://schemas.microsoft.com/office/drawing/2014/main" id="{E13AC70D-96D9-986D-8473-05A63C54C6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4213" y="630238"/>
            <a:ext cx="18415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it-IT" altLang="it-IT"/>
          </a:p>
        </p:txBody>
      </p:sp>
      <p:grpSp>
        <p:nvGrpSpPr>
          <p:cNvPr id="25" name="Gruppo 24">
            <a:extLst>
              <a:ext uri="{FF2B5EF4-FFF2-40B4-BE49-F238E27FC236}">
                <a16:creationId xmlns:a16="http://schemas.microsoft.com/office/drawing/2014/main" id="{DEEEBADD-55D8-5C2E-62B9-B94445C86BCD}"/>
              </a:ext>
            </a:extLst>
          </p:cNvPr>
          <p:cNvGrpSpPr/>
          <p:nvPr/>
        </p:nvGrpSpPr>
        <p:grpSpPr>
          <a:xfrm>
            <a:off x="745156" y="332656"/>
            <a:ext cx="7713044" cy="2457564"/>
            <a:chOff x="745156" y="332656"/>
            <a:chExt cx="7713044" cy="2457564"/>
          </a:xfrm>
        </p:grpSpPr>
        <p:pic>
          <p:nvPicPr>
            <p:cNvPr id="16" name="Immagine 15" descr="Immagine che contiene diagramma, Piano, linea, testo&#10;&#10;Descrizione generata automaticamente">
              <a:extLst>
                <a:ext uri="{FF2B5EF4-FFF2-40B4-BE49-F238E27FC236}">
                  <a16:creationId xmlns:a16="http://schemas.microsoft.com/office/drawing/2014/main" id="{1F6BD621-18B3-7157-A6E9-D1FCB9D76C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5156" y="332656"/>
              <a:ext cx="7713044" cy="2084932"/>
            </a:xfrm>
            <a:prstGeom prst="rect">
              <a:avLst/>
            </a:prstGeom>
          </p:spPr>
        </p:pic>
        <p:sp>
          <p:nvSpPr>
            <p:cNvPr id="23" name="CasellaDiTesto 22">
              <a:extLst>
                <a:ext uri="{FF2B5EF4-FFF2-40B4-BE49-F238E27FC236}">
                  <a16:creationId xmlns:a16="http://schemas.microsoft.com/office/drawing/2014/main" id="{54FA5A25-8A2C-6D07-F75B-F2BA89AF5303}"/>
                </a:ext>
              </a:extLst>
            </p:cNvPr>
            <p:cNvSpPr txBox="1"/>
            <p:nvPr/>
          </p:nvSpPr>
          <p:spPr>
            <a:xfrm>
              <a:off x="2658641" y="2420888"/>
              <a:ext cx="33123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800" dirty="0" err="1">
                  <a:solidFill>
                    <a:srgbClr val="000000"/>
                  </a:solidFill>
                </a:rPr>
                <a:t>Convolutional</a:t>
              </a:r>
              <a:r>
                <a:rPr lang="it-IT" sz="1800" dirty="0">
                  <a:solidFill>
                    <a:srgbClr val="000000"/>
                  </a:solidFill>
                </a:rPr>
                <a:t> </a:t>
              </a:r>
              <a:r>
                <a:rPr lang="it-IT" sz="1800" dirty="0" err="1">
                  <a:solidFill>
                    <a:srgbClr val="000000"/>
                  </a:solidFill>
                </a:rPr>
                <a:t>Neural</a:t>
              </a:r>
              <a:r>
                <a:rPr lang="it-IT" sz="1800" dirty="0">
                  <a:solidFill>
                    <a:srgbClr val="000000"/>
                  </a:solidFill>
                </a:rPr>
                <a:t> Network</a:t>
              </a:r>
              <a:endParaRPr lang="en-GB" sz="180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26" name="Gruppo 25">
            <a:extLst>
              <a:ext uri="{FF2B5EF4-FFF2-40B4-BE49-F238E27FC236}">
                <a16:creationId xmlns:a16="http://schemas.microsoft.com/office/drawing/2014/main" id="{A4311397-9AEF-8348-0DD0-9E8D721A857C}"/>
              </a:ext>
            </a:extLst>
          </p:cNvPr>
          <p:cNvGrpSpPr/>
          <p:nvPr/>
        </p:nvGrpSpPr>
        <p:grpSpPr>
          <a:xfrm>
            <a:off x="2039516" y="2862461"/>
            <a:ext cx="5394920" cy="3158422"/>
            <a:chOff x="2039516" y="2862461"/>
            <a:chExt cx="5394920" cy="3158422"/>
          </a:xfrm>
        </p:grpSpPr>
        <p:pic>
          <p:nvPicPr>
            <p:cNvPr id="22" name="Immagine 21" descr="Immagine che contiene testo, grafica, diagramma, Elementi grafici&#10;&#10;Descrizione generata automaticamente">
              <a:extLst>
                <a:ext uri="{FF2B5EF4-FFF2-40B4-BE49-F238E27FC236}">
                  <a16:creationId xmlns:a16="http://schemas.microsoft.com/office/drawing/2014/main" id="{93DBD6ED-F1C6-40CB-EDEE-65F80F57ECC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9516" y="2862461"/>
              <a:ext cx="5394920" cy="2798615"/>
            </a:xfrm>
            <a:prstGeom prst="rect">
              <a:avLst/>
            </a:prstGeom>
          </p:spPr>
        </p:pic>
        <p:sp>
          <p:nvSpPr>
            <p:cNvPr id="24" name="CasellaDiTesto 23">
              <a:extLst>
                <a:ext uri="{FF2B5EF4-FFF2-40B4-BE49-F238E27FC236}">
                  <a16:creationId xmlns:a16="http://schemas.microsoft.com/office/drawing/2014/main" id="{9859A803-F8AE-0032-044B-CE0AC5962614}"/>
                </a:ext>
              </a:extLst>
            </p:cNvPr>
            <p:cNvSpPr txBox="1"/>
            <p:nvPr/>
          </p:nvSpPr>
          <p:spPr>
            <a:xfrm>
              <a:off x="2259806" y="5651551"/>
              <a:ext cx="41100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800" dirty="0" err="1">
                  <a:solidFill>
                    <a:srgbClr val="000000"/>
                  </a:solidFill>
                </a:rPr>
                <a:t>Fully</a:t>
              </a:r>
              <a:r>
                <a:rPr lang="it-IT" sz="1800" dirty="0">
                  <a:solidFill>
                    <a:srgbClr val="000000"/>
                  </a:solidFill>
                </a:rPr>
                <a:t> </a:t>
              </a:r>
              <a:r>
                <a:rPr lang="it-IT" sz="1800" dirty="0" err="1">
                  <a:solidFill>
                    <a:srgbClr val="000000"/>
                  </a:solidFill>
                </a:rPr>
                <a:t>Convolutional</a:t>
              </a:r>
              <a:r>
                <a:rPr lang="it-IT" sz="1800" dirty="0">
                  <a:solidFill>
                    <a:srgbClr val="000000"/>
                  </a:solidFill>
                </a:rPr>
                <a:t> </a:t>
              </a:r>
              <a:r>
                <a:rPr lang="it-IT" sz="1800" dirty="0" err="1">
                  <a:solidFill>
                    <a:srgbClr val="000000"/>
                  </a:solidFill>
                </a:rPr>
                <a:t>Neural</a:t>
              </a:r>
              <a:r>
                <a:rPr lang="it-IT" sz="1800" dirty="0">
                  <a:solidFill>
                    <a:srgbClr val="000000"/>
                  </a:solidFill>
                </a:rPr>
                <a:t> Network</a:t>
              </a:r>
              <a:endParaRPr lang="en-GB" sz="1800" dirty="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943143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egnaposto data 4">
            <a:extLst>
              <a:ext uri="{FF2B5EF4-FFF2-40B4-BE49-F238E27FC236}">
                <a16:creationId xmlns:a16="http://schemas.microsoft.com/office/drawing/2014/main" id="{71765A47-F81D-ED19-AD12-9CA54E5A52FD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F3EF1D73-FA2A-47D8-8A51-DA34ADCF152B}" type="datetime1">
              <a:rPr lang="it-IT" altLang="it-IT" sz="1100"/>
              <a:pPr/>
              <a:t>19/05/2023</a:t>
            </a:fld>
            <a:endParaRPr lang="it-IT" altLang="it-IT" sz="1100"/>
          </a:p>
        </p:txBody>
      </p:sp>
      <p:sp>
        <p:nvSpPr>
          <p:cNvPr id="6147" name="Segnaposto piè di pagina 5">
            <a:extLst>
              <a:ext uri="{FF2B5EF4-FFF2-40B4-BE49-F238E27FC236}">
                <a16:creationId xmlns:a16="http://schemas.microsoft.com/office/drawing/2014/main" id="{8D82F97D-1807-2153-3926-9346D5CE9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6148" name="Segnaposto numero diapositiva 6">
            <a:extLst>
              <a:ext uri="{FF2B5EF4-FFF2-40B4-BE49-F238E27FC236}">
                <a16:creationId xmlns:a16="http://schemas.microsoft.com/office/drawing/2014/main" id="{E8BAAE7B-9500-0E77-9A68-9B9171CDE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D0031A8B-4720-4115-A00D-CB10E797A4FC}" type="slidenum">
              <a:rPr lang="it-IT" altLang="it-IT" sz="1100" smtClean="0"/>
              <a:pPr/>
              <a:t>7</a:t>
            </a:fld>
            <a:endParaRPr lang="it-IT" altLang="it-IT" sz="1100"/>
          </a:p>
        </p:txBody>
      </p:sp>
      <p:sp>
        <p:nvSpPr>
          <p:cNvPr id="6150" name="Rectangle 8">
            <a:extLst>
              <a:ext uri="{FF2B5EF4-FFF2-40B4-BE49-F238E27FC236}">
                <a16:creationId xmlns:a16="http://schemas.microsoft.com/office/drawing/2014/main" id="{E13AC70D-96D9-986D-8473-05A63C54C6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4213" y="630238"/>
            <a:ext cx="18415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it-IT" altLang="it-IT"/>
          </a:p>
        </p:txBody>
      </p:sp>
      <p:pic>
        <p:nvPicPr>
          <p:cNvPr id="22" name="Immagine 21" descr="Immagine che contiene testo, grafica, diagramma, Elementi grafici&#10;&#10;Descrizione generata automaticamente">
            <a:extLst>
              <a:ext uri="{FF2B5EF4-FFF2-40B4-BE49-F238E27FC236}">
                <a16:creationId xmlns:a16="http://schemas.microsoft.com/office/drawing/2014/main" id="{93DBD6ED-F1C6-40CB-EDEE-65F80F57EC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7306" y="1222821"/>
            <a:ext cx="6453552" cy="3718347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656616B9-C8FE-3631-01B6-67A216F4047A}"/>
              </a:ext>
            </a:extLst>
          </p:cNvPr>
          <p:cNvSpPr txBox="1"/>
          <p:nvPr/>
        </p:nvSpPr>
        <p:spPr>
          <a:xfrm>
            <a:off x="2496149" y="621142"/>
            <a:ext cx="42758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dirty="0" err="1">
                <a:solidFill>
                  <a:srgbClr val="000000"/>
                </a:solidFill>
              </a:rPr>
              <a:t>Fully</a:t>
            </a:r>
            <a:r>
              <a:rPr lang="it-IT" sz="2000" dirty="0">
                <a:solidFill>
                  <a:srgbClr val="000000"/>
                </a:solidFill>
              </a:rPr>
              <a:t> </a:t>
            </a:r>
            <a:r>
              <a:rPr lang="it-IT" sz="2000" dirty="0" err="1">
                <a:solidFill>
                  <a:srgbClr val="000000"/>
                </a:solidFill>
              </a:rPr>
              <a:t>Convolutional</a:t>
            </a:r>
            <a:r>
              <a:rPr lang="it-IT" sz="2000" dirty="0">
                <a:solidFill>
                  <a:srgbClr val="000000"/>
                </a:solidFill>
              </a:rPr>
              <a:t> </a:t>
            </a:r>
            <a:r>
              <a:rPr lang="it-IT" sz="2000" dirty="0" err="1">
                <a:solidFill>
                  <a:srgbClr val="000000"/>
                </a:solidFill>
              </a:rPr>
              <a:t>Neural</a:t>
            </a:r>
            <a:r>
              <a:rPr lang="it-IT" sz="2000" dirty="0">
                <a:solidFill>
                  <a:srgbClr val="000000"/>
                </a:solidFill>
              </a:rPr>
              <a:t> Network</a:t>
            </a:r>
            <a:endParaRPr lang="en-GB" sz="2000" dirty="0">
              <a:solidFill>
                <a:srgbClr val="000000"/>
              </a:solidFill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B0634281-3C8B-5346-A457-DB0AE3AC017B}"/>
              </a:ext>
            </a:extLst>
          </p:cNvPr>
          <p:cNvSpPr txBox="1"/>
          <p:nvPr/>
        </p:nvSpPr>
        <p:spPr>
          <a:xfrm>
            <a:off x="879376" y="5160401"/>
            <a:ext cx="73852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 err="1">
                <a:solidFill>
                  <a:srgbClr val="000000"/>
                </a:solidFill>
              </a:rPr>
              <a:t>Long,J</a:t>
            </a:r>
            <a:r>
              <a:rPr lang="en-GB" sz="1400" dirty="0">
                <a:solidFill>
                  <a:srgbClr val="000000"/>
                </a:solidFill>
              </a:rPr>
              <a:t>., </a:t>
            </a:r>
            <a:r>
              <a:rPr lang="en-GB" sz="1400" dirty="0" err="1">
                <a:solidFill>
                  <a:srgbClr val="000000"/>
                </a:solidFill>
              </a:rPr>
              <a:t>Shelhamer</a:t>
            </a:r>
            <a:r>
              <a:rPr lang="en-GB" sz="1400" dirty="0">
                <a:solidFill>
                  <a:srgbClr val="000000"/>
                </a:solidFill>
              </a:rPr>
              <a:t>, E., Darrel, T., 2015. </a:t>
            </a:r>
            <a:r>
              <a:rPr lang="en-GB" sz="1400" b="1" dirty="0">
                <a:solidFill>
                  <a:srgbClr val="000000"/>
                </a:solidFill>
              </a:rPr>
              <a:t>Fully Convolutional Networks for Semantic Segmentation</a:t>
            </a:r>
            <a:r>
              <a:rPr lang="en-GB" sz="1400" dirty="0">
                <a:solidFill>
                  <a:srgbClr val="000000"/>
                </a:solidFill>
              </a:rPr>
              <a:t>, arXiv:1411.4038</a:t>
            </a:r>
          </a:p>
        </p:txBody>
      </p:sp>
    </p:spTree>
    <p:extLst>
      <p:ext uri="{BB962C8B-B14F-4D97-AF65-F5344CB8AC3E}">
        <p14:creationId xmlns:p14="http://schemas.microsoft.com/office/powerpoint/2010/main" val="37873263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egnaposto data 3">
            <a:extLst>
              <a:ext uri="{FF2B5EF4-FFF2-40B4-BE49-F238E27FC236}">
                <a16:creationId xmlns:a16="http://schemas.microsoft.com/office/drawing/2014/main" id="{89F239C3-1771-5E40-418C-68B34C600A68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9E582260-007F-4969-8198-F6C9C1A10CB4}" type="datetime1">
              <a:rPr lang="it-IT" altLang="it-IT" sz="1100"/>
              <a:pPr/>
              <a:t>19/05/2023</a:t>
            </a:fld>
            <a:endParaRPr lang="it-IT" altLang="it-IT" sz="1100"/>
          </a:p>
        </p:txBody>
      </p:sp>
      <p:sp>
        <p:nvSpPr>
          <p:cNvPr id="8195" name="Segnaposto piè di pagina 4">
            <a:extLst>
              <a:ext uri="{FF2B5EF4-FFF2-40B4-BE49-F238E27FC236}">
                <a16:creationId xmlns:a16="http://schemas.microsoft.com/office/drawing/2014/main" id="{33EE81AF-2BDE-6422-00EF-765BFCD88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8196" name="Segnaposto numero diapositiva 5">
            <a:extLst>
              <a:ext uri="{FF2B5EF4-FFF2-40B4-BE49-F238E27FC236}">
                <a16:creationId xmlns:a16="http://schemas.microsoft.com/office/drawing/2014/main" id="{2384839B-14AF-3709-A337-B8EEF9740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A5A0298B-8610-43D9-B58F-136B4E052372}" type="slidenum">
              <a:rPr lang="it-IT" altLang="it-IT" sz="1100" smtClean="0"/>
              <a:pPr/>
              <a:t>8</a:t>
            </a:fld>
            <a:endParaRPr lang="it-IT" altLang="it-IT" sz="1100"/>
          </a:p>
        </p:txBody>
      </p:sp>
      <p:sp>
        <p:nvSpPr>
          <p:cNvPr id="8197" name="Rectangle 2">
            <a:extLst>
              <a:ext uri="{FF2B5EF4-FFF2-40B4-BE49-F238E27FC236}">
                <a16:creationId xmlns:a16="http://schemas.microsoft.com/office/drawing/2014/main" id="{40621EC2-CD26-9DDE-5482-6088DF20FFA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6013" y="409575"/>
            <a:ext cx="7416800" cy="504825"/>
          </a:xfrm>
        </p:spPr>
        <p:txBody>
          <a:bodyPr/>
          <a:lstStyle/>
          <a:p>
            <a:pPr eaLnBrk="1" hangingPunct="1"/>
            <a:r>
              <a:rPr lang="it-IT" altLang="it-IT" sz="2200" dirty="0" err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Convolution</a:t>
            </a:r>
            <a:endParaRPr lang="it-IT" altLang="it-IT" sz="2200" dirty="0">
              <a:solidFill>
                <a:schemeClr val="tx1"/>
              </a:solidFill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2" name="Immagine 1" descr="Immagine che contiene schizzo, cubo&#10;&#10;Descrizione generata automaticamente">
            <a:extLst>
              <a:ext uri="{FF2B5EF4-FFF2-40B4-BE49-F238E27FC236}">
                <a16:creationId xmlns:a16="http://schemas.microsoft.com/office/drawing/2014/main" id="{DFE6AF42-14D0-8077-D827-E767661718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459" y="2420888"/>
            <a:ext cx="7939881" cy="2934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5606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egnaposto data 3">
            <a:extLst>
              <a:ext uri="{FF2B5EF4-FFF2-40B4-BE49-F238E27FC236}">
                <a16:creationId xmlns:a16="http://schemas.microsoft.com/office/drawing/2014/main" id="{89F239C3-1771-5E40-418C-68B34C600A68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9E582260-007F-4969-8198-F6C9C1A10CB4}" type="datetime1">
              <a:rPr lang="it-IT" altLang="it-IT" sz="1100"/>
              <a:pPr/>
              <a:t>19/05/2023</a:t>
            </a:fld>
            <a:endParaRPr lang="it-IT" altLang="it-IT" sz="1100"/>
          </a:p>
        </p:txBody>
      </p:sp>
      <p:sp>
        <p:nvSpPr>
          <p:cNvPr id="8195" name="Segnaposto piè di pagina 4">
            <a:extLst>
              <a:ext uri="{FF2B5EF4-FFF2-40B4-BE49-F238E27FC236}">
                <a16:creationId xmlns:a16="http://schemas.microsoft.com/office/drawing/2014/main" id="{33EE81AF-2BDE-6422-00EF-765BFCD88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8196" name="Segnaposto numero diapositiva 5">
            <a:extLst>
              <a:ext uri="{FF2B5EF4-FFF2-40B4-BE49-F238E27FC236}">
                <a16:creationId xmlns:a16="http://schemas.microsoft.com/office/drawing/2014/main" id="{2384839B-14AF-3709-A337-B8EEF9740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A5A0298B-8610-43D9-B58F-136B4E052372}" type="slidenum">
              <a:rPr lang="it-IT" altLang="it-IT" sz="1100" smtClean="0"/>
              <a:pPr/>
              <a:t>9</a:t>
            </a:fld>
            <a:endParaRPr lang="it-IT" altLang="it-IT" sz="1100"/>
          </a:p>
        </p:txBody>
      </p:sp>
      <p:sp>
        <p:nvSpPr>
          <p:cNvPr id="8197" name="Rectangle 2">
            <a:extLst>
              <a:ext uri="{FF2B5EF4-FFF2-40B4-BE49-F238E27FC236}">
                <a16:creationId xmlns:a16="http://schemas.microsoft.com/office/drawing/2014/main" id="{40621EC2-CD26-9DDE-5482-6088DF20FFA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6013" y="409575"/>
            <a:ext cx="7416800" cy="504825"/>
          </a:xfrm>
        </p:spPr>
        <p:txBody>
          <a:bodyPr/>
          <a:lstStyle/>
          <a:p>
            <a:pPr eaLnBrk="1" hangingPunct="1"/>
            <a:r>
              <a:rPr lang="it-IT" altLang="it-IT" sz="2200" dirty="0" err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Convolution</a:t>
            </a:r>
            <a:endParaRPr lang="it-IT" altLang="it-IT" sz="2200" dirty="0">
              <a:solidFill>
                <a:schemeClr val="tx1"/>
              </a:solidFill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6" name="Gruppo 5">
            <a:extLst>
              <a:ext uri="{FF2B5EF4-FFF2-40B4-BE49-F238E27FC236}">
                <a16:creationId xmlns:a16="http://schemas.microsoft.com/office/drawing/2014/main" id="{DD949402-DE72-955E-2D38-A96F9EA859D1}"/>
              </a:ext>
            </a:extLst>
          </p:cNvPr>
          <p:cNvGrpSpPr/>
          <p:nvPr/>
        </p:nvGrpSpPr>
        <p:grpSpPr>
          <a:xfrm>
            <a:off x="395625" y="2060848"/>
            <a:ext cx="8352749" cy="3610609"/>
            <a:chOff x="395625" y="2060848"/>
            <a:chExt cx="8352749" cy="3610609"/>
          </a:xfrm>
        </p:grpSpPr>
        <p:pic>
          <p:nvPicPr>
            <p:cNvPr id="3" name="Immagine 2" descr="Immagine che contiene mammifero, gatto, Baffi, Gatti di taglia piccola e media&#10;&#10;Descrizione generata automaticamente">
              <a:extLst>
                <a:ext uri="{FF2B5EF4-FFF2-40B4-BE49-F238E27FC236}">
                  <a16:creationId xmlns:a16="http://schemas.microsoft.com/office/drawing/2014/main" id="{200A8BD9-4538-3964-3ACA-3E9ADAD209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26"/>
            <a:stretch/>
          </p:blipFill>
          <p:spPr>
            <a:xfrm>
              <a:off x="395625" y="2060848"/>
              <a:ext cx="3638481" cy="2449838"/>
            </a:xfrm>
            <a:prstGeom prst="rect">
              <a:avLst/>
            </a:prstGeom>
          </p:spPr>
        </p:pic>
        <p:pic>
          <p:nvPicPr>
            <p:cNvPr id="5" name="Immagine 4" descr="Immagine che contiene mammifero, Baffi, Felidae, bianco e nero&#10;&#10;Descrizione generata automaticamente">
              <a:extLst>
                <a:ext uri="{FF2B5EF4-FFF2-40B4-BE49-F238E27FC236}">
                  <a16:creationId xmlns:a16="http://schemas.microsoft.com/office/drawing/2014/main" id="{D991C3AB-1C63-D985-EACA-11BA88200B8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21053" y="2060848"/>
              <a:ext cx="3627321" cy="2421933"/>
            </a:xfrm>
            <a:prstGeom prst="rect">
              <a:avLst/>
            </a:prstGeom>
          </p:spPr>
        </p:pic>
        <p:pic>
          <p:nvPicPr>
            <p:cNvPr id="4" name="Immagine 3" descr="Immagine che contiene nero, oscurità, bianco e nero&#10;&#10;Descrizione generata automaticamente">
              <a:extLst>
                <a:ext uri="{FF2B5EF4-FFF2-40B4-BE49-F238E27FC236}">
                  <a16:creationId xmlns:a16="http://schemas.microsoft.com/office/drawing/2014/main" id="{5D29B017-348C-EB8B-A288-B79642232B6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30708" y="3751137"/>
              <a:ext cx="1882584" cy="19203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47449311"/>
      </p:ext>
    </p:extLst>
  </p:cSld>
  <p:clrMapOvr>
    <a:masterClrMapping/>
  </p:clrMapOvr>
</p:sld>
</file>

<file path=ppt/theme/theme1.xml><?xml version="1.0" encoding="utf-8"?>
<a:theme xmlns:a="http://schemas.openxmlformats.org/drawingml/2006/main" name="la sapienza">
  <a:themeElements>
    <a:clrScheme name="">
      <a:dk1>
        <a:srgbClr val="822433"/>
      </a:dk1>
      <a:lt1>
        <a:srgbClr val="FFFFFF"/>
      </a:lt1>
      <a:dk2>
        <a:srgbClr val="822433"/>
      </a:dk2>
      <a:lt2>
        <a:srgbClr val="808080"/>
      </a:lt2>
      <a:accent1>
        <a:srgbClr val="BBE0E3"/>
      </a:accent1>
      <a:accent2>
        <a:srgbClr val="FFFF00"/>
      </a:accent2>
      <a:accent3>
        <a:srgbClr val="FFFFFF"/>
      </a:accent3>
      <a:accent4>
        <a:srgbClr val="6E1D2A"/>
      </a:accent4>
      <a:accent5>
        <a:srgbClr val="DAEDEF"/>
      </a:accent5>
      <a:accent6>
        <a:srgbClr val="E7E700"/>
      </a:accent6>
      <a:hlink>
        <a:srgbClr val="0000FF"/>
      </a:hlink>
      <a:folHlink>
        <a:srgbClr val="FF0000"/>
      </a:folHlink>
    </a:clrScheme>
    <a:fontScheme name="la sapienza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rgbClr val="000000">
                    <a:alpha val="74998"/>
                  </a:srgb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it-IT" altLang="it-IT" sz="9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ea typeface="ＭＳ Ｐゴシック" panose="020B0600070205080204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rgbClr val="000000">
                    <a:alpha val="74998"/>
                  </a:srgb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it-IT" altLang="it-IT" sz="9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ea typeface="ＭＳ Ｐゴシック" panose="020B0600070205080204" pitchFamily="34" charset="-128"/>
          </a:defRPr>
        </a:defPPr>
      </a:lstStyle>
    </a:lnDef>
  </a:objectDefaults>
  <a:extraClrSchemeLst>
    <a:extraClrScheme>
      <a:clrScheme name="la sapienza 1">
        <a:dk1>
          <a:srgbClr val="000000"/>
        </a:dk1>
        <a:lt1>
          <a:srgbClr val="FFFFFF"/>
        </a:lt1>
        <a:dk2>
          <a:srgbClr val="FFFFFF"/>
        </a:dk2>
        <a:lt2>
          <a:srgbClr val="2D2015"/>
        </a:lt2>
        <a:accent1>
          <a:srgbClr val="7C7C7C"/>
        </a:accent1>
        <a:accent2>
          <a:srgbClr val="FFFF7E"/>
        </a:accent2>
        <a:accent3>
          <a:srgbClr val="FFFFFF"/>
        </a:accent3>
        <a:accent4>
          <a:srgbClr val="000000"/>
        </a:accent4>
        <a:accent5>
          <a:srgbClr val="BFBFBF"/>
        </a:accent5>
        <a:accent6>
          <a:srgbClr val="E7E772"/>
        </a:accent6>
        <a:hlink>
          <a:srgbClr val="066778"/>
        </a:hlink>
        <a:folHlink>
          <a:srgbClr val="83002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Marco:Applications:Microsoft Office 2004:Modelli:Modelli personali:la sapienza.pot</Template>
  <TotalTime>4826</TotalTime>
  <Words>3563</Words>
  <Application>Microsoft Office PowerPoint</Application>
  <PresentationFormat>Presentazione su schermo (4:3)</PresentationFormat>
  <Paragraphs>473</Paragraphs>
  <Slides>47</Slides>
  <Notes>42</Notes>
  <HiddenSlides>7</HiddenSlides>
  <MMClips>0</MMClips>
  <ScaleCrop>false</ScaleCrop>
  <HeadingPairs>
    <vt:vector size="6" baseType="variant">
      <vt:variant>
        <vt:lpstr>Caratteri utilizzati</vt:lpstr>
      </vt:variant>
      <vt:variant>
        <vt:i4>1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47</vt:i4>
      </vt:variant>
    </vt:vector>
  </HeadingPairs>
  <TitlesOfParts>
    <vt:vector size="49" baseType="lpstr">
      <vt:lpstr>Arial</vt:lpstr>
      <vt:lpstr>la sapienza</vt:lpstr>
      <vt:lpstr>nnAttention U-net for Brain Tumor Segmentation</vt:lpstr>
      <vt:lpstr>Introduction</vt:lpstr>
      <vt:lpstr>Computer Vision</vt:lpstr>
      <vt:lpstr>Presentazione standard di PowerPoint</vt:lpstr>
      <vt:lpstr>Key Concepts</vt:lpstr>
      <vt:lpstr>Presentazione standard di PowerPoint</vt:lpstr>
      <vt:lpstr>Presentazione standard di PowerPoint</vt:lpstr>
      <vt:lpstr>Convolution</vt:lpstr>
      <vt:lpstr>Convolution</vt:lpstr>
      <vt:lpstr>Presentazione standard di PowerPoint</vt:lpstr>
      <vt:lpstr>Presentazione standard di PowerPoint</vt:lpstr>
      <vt:lpstr>Attention</vt:lpstr>
      <vt:lpstr>Attention</vt:lpstr>
      <vt:lpstr>Attention</vt:lpstr>
      <vt:lpstr>Attention</vt:lpstr>
      <vt:lpstr>Main Work</vt:lpstr>
      <vt:lpstr>The problem</vt:lpstr>
      <vt:lpstr>The problem</vt:lpstr>
      <vt:lpstr>The problem</vt:lpstr>
      <vt:lpstr>Presentazione standard di PowerPoint</vt:lpstr>
      <vt:lpstr>Literature Overview</vt:lpstr>
      <vt:lpstr>SegResNet</vt:lpstr>
      <vt:lpstr>Shifted Windows Transformer</vt:lpstr>
      <vt:lpstr>Shifted Window Mechanism</vt:lpstr>
      <vt:lpstr>Presentazione standard di PowerPoint</vt:lpstr>
      <vt:lpstr>Literature Review</vt:lpstr>
      <vt:lpstr>SwinUNETR Transformer</vt:lpstr>
      <vt:lpstr>Attention U-Net</vt:lpstr>
      <vt:lpstr>Presentazione standard di PowerPoint</vt:lpstr>
      <vt:lpstr>Presentazione standard di PowerPoint</vt:lpstr>
      <vt:lpstr>nnAttention U-Net</vt:lpstr>
      <vt:lpstr>Methodology</vt:lpstr>
      <vt:lpstr>Methodology</vt:lpstr>
      <vt:lpstr>Ablation Studies</vt:lpstr>
      <vt:lpstr>Ablation Studies</vt:lpstr>
      <vt:lpstr>Ablation Studies</vt:lpstr>
      <vt:lpstr>Ablation Studies</vt:lpstr>
      <vt:lpstr>Ablation Studies</vt:lpstr>
      <vt:lpstr>Results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Future Work</vt:lpstr>
      <vt:lpstr>Future Work</vt:lpstr>
      <vt:lpstr>Thanks for the Attention</vt:lpstr>
    </vt:vector>
  </TitlesOfParts>
  <Manager/>
  <Company>- -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di PowerPoint</dc:title>
  <dc:subject/>
  <dc:creator>- -</dc:creator>
  <cp:keywords/>
  <dc:description/>
  <cp:lastModifiedBy>mattia capparella</cp:lastModifiedBy>
  <cp:revision>120</cp:revision>
  <dcterms:created xsi:type="dcterms:W3CDTF">2006-11-20T16:13:10Z</dcterms:created>
  <dcterms:modified xsi:type="dcterms:W3CDTF">2023-05-19T23:08:27Z</dcterms:modified>
  <cp:category/>
</cp:coreProperties>
</file>